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7"/>
  </p:notesMasterIdLst>
  <p:sldIdLst>
    <p:sldId id="256" r:id="rId2"/>
    <p:sldId id="326" r:id="rId3"/>
    <p:sldId id="297" r:id="rId4"/>
    <p:sldId id="324" r:id="rId5"/>
    <p:sldId id="302" r:id="rId6"/>
    <p:sldId id="301" r:id="rId7"/>
    <p:sldId id="328" r:id="rId8"/>
    <p:sldId id="329" r:id="rId9"/>
    <p:sldId id="265" r:id="rId10"/>
    <p:sldId id="327" r:id="rId11"/>
    <p:sldId id="330" r:id="rId12"/>
    <p:sldId id="331" r:id="rId13"/>
    <p:sldId id="332" r:id="rId14"/>
    <p:sldId id="277" r:id="rId15"/>
    <p:sldId id="306" r:id="rId16"/>
    <p:sldId id="276" r:id="rId17"/>
    <p:sldId id="307" r:id="rId18"/>
    <p:sldId id="305" r:id="rId19"/>
    <p:sldId id="308" r:id="rId20"/>
    <p:sldId id="309" r:id="rId21"/>
    <p:sldId id="311" r:id="rId22"/>
    <p:sldId id="317" r:id="rId23"/>
    <p:sldId id="325" r:id="rId24"/>
    <p:sldId id="314" r:id="rId25"/>
    <p:sldId id="310" r:id="rId26"/>
    <p:sldId id="312" r:id="rId27"/>
    <p:sldId id="319" r:id="rId28"/>
    <p:sldId id="318" r:id="rId29"/>
    <p:sldId id="290" r:id="rId30"/>
    <p:sldId id="315" r:id="rId31"/>
    <p:sldId id="316" r:id="rId32"/>
    <p:sldId id="334" r:id="rId33"/>
    <p:sldId id="333" r:id="rId34"/>
    <p:sldId id="287" r:id="rId35"/>
    <p:sldId id="288" r:id="rId36"/>
  </p:sldIdLst>
  <p:sldSz cx="9144000" cy="5143500" type="screen16x9"/>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87AD"/>
    <a:srgbClr val="FF99CC"/>
    <a:srgbClr val="FFFFFF"/>
    <a:srgbClr val="98B5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48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86FB9A-7ABD-45C2-B61C-2EB2B8CC291D}" type="datetimeFigureOut">
              <a:rPr lang="es-AR" smtClean="0"/>
              <a:t>23/2/2020</a:t>
            </a:fld>
            <a:endParaRPr lang="es-AR"/>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8585EA-6F3A-497A-B981-D2318F1D769A}" type="slidenum">
              <a:rPr lang="es-AR" smtClean="0"/>
              <a:t>‹Nº›</a:t>
            </a:fld>
            <a:endParaRPr lang="es-AR"/>
          </a:p>
        </p:txBody>
      </p:sp>
    </p:spTree>
    <p:extLst>
      <p:ext uri="{BB962C8B-B14F-4D97-AF65-F5344CB8AC3E}">
        <p14:creationId xmlns:p14="http://schemas.microsoft.com/office/powerpoint/2010/main" val="143115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5A3E382F-3777-4122-844B-A7D7120EAEEF}" type="slidenum">
              <a:rPr lang="es-AR" smtClean="0"/>
              <a:t>7</a:t>
            </a:fld>
            <a:endParaRPr lang="es-AR"/>
          </a:p>
        </p:txBody>
      </p:sp>
    </p:spTree>
    <p:extLst>
      <p:ext uri="{BB962C8B-B14F-4D97-AF65-F5344CB8AC3E}">
        <p14:creationId xmlns:p14="http://schemas.microsoft.com/office/powerpoint/2010/main" val="3059656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98309B1D-B01C-4422-96DC-0D9467D3E90E}" type="slidenum">
              <a:rPr lang="es-AR" smtClean="0"/>
              <a:t>29</a:t>
            </a:fld>
            <a:endParaRPr lang="es-AR"/>
          </a:p>
        </p:txBody>
      </p:sp>
    </p:spTree>
    <p:extLst>
      <p:ext uri="{BB962C8B-B14F-4D97-AF65-F5344CB8AC3E}">
        <p14:creationId xmlns:p14="http://schemas.microsoft.com/office/powerpoint/2010/main" val="435995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3" name="22 Rectángulo"/>
          <p:cNvSpPr/>
          <p:nvPr/>
        </p:nvSpPr>
        <p:spPr>
          <a:xfrm flipV="1">
            <a:off x="5410183" y="2857501"/>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Rectángulo"/>
          <p:cNvSpPr/>
          <p:nvPr/>
        </p:nvSpPr>
        <p:spPr>
          <a:xfrm flipV="1">
            <a:off x="5410201" y="2922758"/>
            <a:ext cx="3733801" cy="14401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Rectángulo"/>
          <p:cNvSpPr/>
          <p:nvPr/>
        </p:nvSpPr>
        <p:spPr>
          <a:xfrm flipV="1">
            <a:off x="5410201" y="3086375"/>
            <a:ext cx="3733801"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Rectángulo"/>
          <p:cNvSpPr/>
          <p:nvPr/>
        </p:nvSpPr>
        <p:spPr>
          <a:xfrm flipV="1">
            <a:off x="5410200" y="3123302"/>
            <a:ext cx="1965960" cy="13716"/>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Rectángulo"/>
          <p:cNvSpPr/>
          <p:nvPr/>
        </p:nvSpPr>
        <p:spPr>
          <a:xfrm flipV="1">
            <a:off x="5410200" y="3149679"/>
            <a:ext cx="1965960"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Rectángulo redondeado"/>
          <p:cNvSpPr/>
          <p:nvPr/>
        </p:nvSpPr>
        <p:spPr bwMode="white">
          <a:xfrm>
            <a:off x="5410200" y="2971800"/>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Rectángulo redondeado"/>
          <p:cNvSpPr/>
          <p:nvPr/>
        </p:nvSpPr>
        <p:spPr bwMode="white">
          <a:xfrm>
            <a:off x="7376507" y="304573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Rectángulo"/>
          <p:cNvSpPr/>
          <p:nvPr/>
        </p:nvSpPr>
        <p:spPr>
          <a:xfrm>
            <a:off x="1" y="2737246"/>
            <a:ext cx="9144000" cy="18312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 y="2756646"/>
            <a:ext cx="9144001" cy="10550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V="1">
            <a:off x="6414051" y="2732318"/>
            <a:ext cx="2729950" cy="186324"/>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0"/>
            <a:ext cx="9144000" cy="2776275"/>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801416"/>
            <a:ext cx="8458200" cy="1102519"/>
          </a:xfrm>
        </p:spPr>
        <p:txBody>
          <a:bodyPr anchor="b"/>
          <a:lstStyle>
            <a:lvl1pPr>
              <a:defRPr sz="4400">
                <a:solidFill>
                  <a:schemeClr val="bg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457200" y="2924953"/>
            <a:ext cx="4953000" cy="131445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705600" y="3154680"/>
            <a:ext cx="960120" cy="342900"/>
          </a:xfrm>
        </p:spPr>
        <p:txBody>
          <a:bodyPr/>
          <a:lstStyle/>
          <a:p>
            <a:fld id="{AC705751-FD27-4DE7-B01F-897FDDB8E603}" type="datetimeFigureOut">
              <a:rPr lang="es-AR" smtClean="0"/>
              <a:t>23/2/2020</a:t>
            </a:fld>
            <a:endParaRPr lang="es-AR"/>
          </a:p>
        </p:txBody>
      </p:sp>
      <p:sp>
        <p:nvSpPr>
          <p:cNvPr id="17" name="16 Marcador de pie de página"/>
          <p:cNvSpPr>
            <a:spLocks noGrp="1"/>
          </p:cNvSpPr>
          <p:nvPr>
            <p:ph type="ftr" sz="quarter" idx="11"/>
          </p:nvPr>
        </p:nvSpPr>
        <p:spPr>
          <a:xfrm>
            <a:off x="5410200" y="3153966"/>
            <a:ext cx="1295400" cy="342900"/>
          </a:xfrm>
        </p:spPr>
        <p:txBody>
          <a:bodyPr/>
          <a:lstStyle/>
          <a:p>
            <a:endParaRPr lang="es-AR"/>
          </a:p>
        </p:txBody>
      </p:sp>
      <p:sp>
        <p:nvSpPr>
          <p:cNvPr id="29" name="28 Marcador de número de diapositiva"/>
          <p:cNvSpPr>
            <a:spLocks noGrp="1"/>
          </p:cNvSpPr>
          <p:nvPr>
            <p:ph type="sldNum" sz="quarter" idx="12"/>
          </p:nvPr>
        </p:nvSpPr>
        <p:spPr>
          <a:xfrm>
            <a:off x="8320088" y="852"/>
            <a:ext cx="747712" cy="274320"/>
          </a:xfrm>
        </p:spPr>
        <p:txBody>
          <a:bodyPr/>
          <a:lstStyle>
            <a:lvl1pPr algn="r">
              <a:defRPr sz="1800">
                <a:solidFill>
                  <a:schemeClr val="bg1"/>
                </a:solidFill>
              </a:defRPr>
            </a:lvl1pPr>
          </a:lstStyle>
          <a:p>
            <a:fld id="{D6CFFF95-2CD5-438A-B8D1-335AEAB36C10}" type="slidenum">
              <a:rPr lang="es-AR" smtClean="0"/>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485901"/>
            <a:ext cx="7772400" cy="1021556"/>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2525316"/>
            <a:ext cx="7772400" cy="1132284"/>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87069"/>
            <a:ext cx="4038600" cy="3394472"/>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87069"/>
            <a:ext cx="4038600" cy="3394472"/>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857250"/>
            <a:ext cx="8382000" cy="802386"/>
          </a:xfrm>
        </p:spPr>
        <p:txBody>
          <a:bodyPr anchor="ctr"/>
          <a:lstStyle>
            <a:lvl1pPr>
              <a:defRPr sz="4000" b="0" i="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83728"/>
            <a:ext cx="4041648"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21226" y="1683728"/>
            <a:ext cx="4041775"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381000" y="2031389"/>
            <a:ext cx="4041648" cy="291465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718305" y="2031389"/>
            <a:ext cx="4041775" cy="291465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fecha"/>
          <p:cNvSpPr>
            <a:spLocks noGrp="1"/>
          </p:cNvSpPr>
          <p:nvPr>
            <p:ph type="dt" sz="half" idx="10"/>
          </p:nvPr>
        </p:nvSpPr>
        <p:spPr/>
        <p:txBody>
          <a:bodyPr rtlCol="0"/>
          <a:lstStyle/>
          <a:p>
            <a:fld id="{AC705751-FD27-4DE7-B01F-897FDDB8E603}" type="datetimeFigureOut">
              <a:rPr lang="es-AR" smtClean="0"/>
              <a:t>23/2/2020</a:t>
            </a:fld>
            <a:endParaRPr lang="es-AR"/>
          </a:p>
        </p:txBody>
      </p:sp>
      <p:sp>
        <p:nvSpPr>
          <p:cNvPr id="27" name="26 Marcador de número de diapositiva"/>
          <p:cNvSpPr>
            <a:spLocks noGrp="1"/>
          </p:cNvSpPr>
          <p:nvPr>
            <p:ph type="sldNum" sz="quarter" idx="11"/>
          </p:nvPr>
        </p:nvSpPr>
        <p:spPr/>
        <p:txBody>
          <a:bodyPr rtlCol="0"/>
          <a:lstStyle/>
          <a:p>
            <a:fld id="{D6CFFF95-2CD5-438A-B8D1-335AEAB36C10}" type="slidenum">
              <a:rPr lang="es-AR" smtClean="0"/>
              <a:t>‹Nº›</a:t>
            </a:fld>
            <a:endParaRPr lang="es-AR"/>
          </a:p>
        </p:txBody>
      </p:sp>
      <p:sp>
        <p:nvSpPr>
          <p:cNvPr id="28" name="27 Marcador de pie de página"/>
          <p:cNvSpPr>
            <a:spLocks noGrp="1"/>
          </p:cNvSpPr>
          <p:nvPr>
            <p:ph type="ftr" sz="quarter" idx="12"/>
          </p:nvPr>
        </p:nvSpPr>
        <p:spPr/>
        <p:txBody>
          <a:bodyPr rtlCol="0"/>
          <a:lstStyle/>
          <a:p>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857250"/>
            <a:ext cx="8229600" cy="802386"/>
          </a:xfrm>
        </p:spPr>
        <p:txBody>
          <a:bodyPr anchor="ctr"/>
          <a:lstStyle>
            <a:lvl1pPr>
              <a:defRPr sz="4000">
                <a:solidFill>
                  <a:schemeClr val="tx2"/>
                </a:solidFill>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a:xfrm>
            <a:off x="6583680" y="459486"/>
            <a:ext cx="957264" cy="342900"/>
          </a:xfrm>
        </p:spPr>
        <p:txBody>
          <a:bodyPr/>
          <a:lstStyle/>
          <a:p>
            <a:fld id="{AC705751-FD27-4DE7-B01F-897FDDB8E603}" type="datetimeFigureOut">
              <a:rPr lang="es-AR" smtClean="0"/>
              <a:t>23/2/2020</a:t>
            </a:fld>
            <a:endParaRPr lang="es-AR"/>
          </a:p>
        </p:txBody>
      </p:sp>
      <p:sp>
        <p:nvSpPr>
          <p:cNvPr id="4" name="3 Marcador de pie de página"/>
          <p:cNvSpPr>
            <a:spLocks noGrp="1"/>
          </p:cNvSpPr>
          <p:nvPr>
            <p:ph type="ftr" sz="quarter" idx="11"/>
          </p:nvPr>
        </p:nvSpPr>
        <p:spPr>
          <a:xfrm>
            <a:off x="5257800" y="459486"/>
            <a:ext cx="1325880" cy="342900"/>
          </a:xfrm>
        </p:spPr>
        <p:txBody>
          <a:bodyPr/>
          <a:lstStyle/>
          <a:p>
            <a:endParaRPr lang="es-AR"/>
          </a:p>
        </p:txBody>
      </p:sp>
      <p:sp>
        <p:nvSpPr>
          <p:cNvPr id="5" name="4 Marcador de número de diapositiva"/>
          <p:cNvSpPr>
            <a:spLocks noGrp="1"/>
          </p:cNvSpPr>
          <p:nvPr>
            <p:ph type="sldNum" sz="quarter" idx="12"/>
          </p:nvPr>
        </p:nvSpPr>
        <p:spPr>
          <a:xfrm>
            <a:off x="8174736" y="1704"/>
            <a:ext cx="762000" cy="274320"/>
          </a:xfrm>
        </p:spPr>
        <p:txBody>
          <a:bodyPr/>
          <a:lstStyle/>
          <a:p>
            <a:fld id="{D6CFFF95-2CD5-438A-B8D1-335AEAB36C10}" type="slidenum">
              <a:rPr lang="es-AR" smtClean="0"/>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826478"/>
            <a:ext cx="3383280" cy="658368"/>
          </a:xfrm>
        </p:spPr>
        <p:txBody>
          <a:bodyPr anchor="b"/>
          <a:lstStyle>
            <a:lvl1pPr algn="l">
              <a:buNone/>
              <a:defRPr sz="1800" b="1"/>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353496" y="1508045"/>
            <a:ext cx="3383280" cy="346329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152400" y="582215"/>
            <a:ext cx="5102352" cy="438912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5" y="831870"/>
            <a:ext cx="586803" cy="3511228"/>
          </a:xfrm>
        </p:spPr>
        <p:txBody>
          <a:bodyPr vert="vert270" lIns="45720" tIns="0" rIns="45720" anchor="t"/>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03671" y="857250"/>
            <a:ext cx="4572000" cy="3429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088443" y="2455731"/>
            <a:ext cx="2590800" cy="1887367"/>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857250"/>
            <a:ext cx="1905000" cy="41148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857250"/>
            <a:ext cx="6248400" cy="41148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275114"/>
            <a:ext cx="9144000" cy="6330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a:off x="0" y="0"/>
            <a:ext cx="9144000" cy="232997"/>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Rectángulo"/>
          <p:cNvSpPr/>
          <p:nvPr/>
        </p:nvSpPr>
        <p:spPr>
          <a:xfrm>
            <a:off x="1" y="231207"/>
            <a:ext cx="9144001" cy="6858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Rectángulo"/>
          <p:cNvSpPr/>
          <p:nvPr/>
        </p:nvSpPr>
        <p:spPr>
          <a:xfrm flipV="1">
            <a:off x="5410183" y="270185"/>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flipV="1">
            <a:off x="5410201" y="330085"/>
            <a:ext cx="3733801" cy="135026"/>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Rectángulo redondeado"/>
          <p:cNvSpPr/>
          <p:nvPr/>
        </p:nvSpPr>
        <p:spPr bwMode="white">
          <a:xfrm>
            <a:off x="5407339" y="373128"/>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Rectángulo redondeado"/>
          <p:cNvSpPr/>
          <p:nvPr/>
        </p:nvSpPr>
        <p:spPr bwMode="white">
          <a:xfrm>
            <a:off x="7373646" y="44170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Rectángulo"/>
          <p:cNvSpPr/>
          <p:nvPr/>
        </p:nvSpPr>
        <p:spPr bwMode="invGray">
          <a:xfrm>
            <a:off x="9084966" y="-1501"/>
            <a:ext cx="57626" cy="46634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1501"/>
            <a:ext cx="27432" cy="46634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1501"/>
            <a:ext cx="9144" cy="466344"/>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Rectángulo"/>
          <p:cNvSpPr/>
          <p:nvPr/>
        </p:nvSpPr>
        <p:spPr bwMode="invGray">
          <a:xfrm>
            <a:off x="8975423" y="-1501"/>
            <a:ext cx="27432" cy="466344"/>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bwMode="invGray">
          <a:xfrm>
            <a:off x="8915677" y="285"/>
            <a:ext cx="54864" cy="438912"/>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Rectángulo"/>
          <p:cNvSpPr/>
          <p:nvPr/>
        </p:nvSpPr>
        <p:spPr bwMode="invGray">
          <a:xfrm>
            <a:off x="8873475" y="285"/>
            <a:ext cx="9144" cy="438912"/>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857250"/>
            <a:ext cx="8229600" cy="8001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87068"/>
            <a:ext cx="8229600" cy="3243834"/>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586536" y="459486"/>
            <a:ext cx="957264" cy="342900"/>
          </a:xfrm>
          <a:prstGeom prst="rect">
            <a:avLst/>
          </a:prstGeom>
        </p:spPr>
        <p:txBody>
          <a:bodyPr vert="horz"/>
          <a:lstStyle>
            <a:lvl1pPr algn="l" eaLnBrk="1" latinLnBrk="0" hangingPunct="1">
              <a:defRPr kumimoji="0" sz="800">
                <a:solidFill>
                  <a:schemeClr val="accent2"/>
                </a:solidFill>
              </a:defRPr>
            </a:lvl1pPr>
          </a:lstStyle>
          <a:p>
            <a:fld id="{AC705751-FD27-4DE7-B01F-897FDDB8E603}" type="datetimeFigureOut">
              <a:rPr lang="es-AR" smtClean="0"/>
              <a:t>23/2/2020</a:t>
            </a:fld>
            <a:endParaRPr lang="es-AR"/>
          </a:p>
        </p:txBody>
      </p:sp>
      <p:sp>
        <p:nvSpPr>
          <p:cNvPr id="3" name="2 Marcador de pie de página"/>
          <p:cNvSpPr>
            <a:spLocks noGrp="1"/>
          </p:cNvSpPr>
          <p:nvPr>
            <p:ph type="ftr" sz="quarter" idx="3"/>
          </p:nvPr>
        </p:nvSpPr>
        <p:spPr>
          <a:xfrm>
            <a:off x="5257800" y="459486"/>
            <a:ext cx="1325880" cy="342900"/>
          </a:xfrm>
          <a:prstGeom prst="rect">
            <a:avLst/>
          </a:prstGeom>
        </p:spPr>
        <p:txBody>
          <a:bodyPr vert="horz"/>
          <a:lstStyle>
            <a:lvl1pPr algn="r" eaLnBrk="1" latinLnBrk="0" hangingPunct="1">
              <a:defRPr kumimoji="0" sz="800">
                <a:solidFill>
                  <a:schemeClr val="accent2"/>
                </a:solidFill>
              </a:defRPr>
            </a:lvl1pPr>
          </a:lstStyle>
          <a:p>
            <a:endParaRPr lang="es-AR"/>
          </a:p>
        </p:txBody>
      </p:sp>
      <p:sp>
        <p:nvSpPr>
          <p:cNvPr id="23" name="22 Marcador de número de diapositiva"/>
          <p:cNvSpPr>
            <a:spLocks noGrp="1"/>
          </p:cNvSpPr>
          <p:nvPr>
            <p:ph type="sldNum" sz="quarter" idx="4"/>
          </p:nvPr>
        </p:nvSpPr>
        <p:spPr>
          <a:xfrm>
            <a:off x="8174736" y="1704"/>
            <a:ext cx="762000" cy="274320"/>
          </a:xfrm>
          <a:prstGeom prst="rect">
            <a:avLst/>
          </a:prstGeom>
        </p:spPr>
        <p:txBody>
          <a:bodyPr vert="horz" anchor="b"/>
          <a:lstStyle>
            <a:lvl1pPr algn="r" eaLnBrk="1" latinLnBrk="0" hangingPunct="1">
              <a:defRPr kumimoji="0" sz="1800">
                <a:solidFill>
                  <a:srgbClr val="FFFFFF"/>
                </a:solidFill>
              </a:defRPr>
            </a:lvl1pPr>
          </a:lstStyle>
          <a:p>
            <a:fld id="{D6CFFF95-2CD5-438A-B8D1-335AEAB36C10}" type="slidenum">
              <a:rPr lang="es-AR" smtClean="0"/>
              <a:t>‹Nº›</a:t>
            </a:fld>
            <a:endParaRPr lang="es-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4.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AR"/>
          </a:p>
        </p:txBody>
      </p:sp>
      <p:sp>
        <p:nvSpPr>
          <p:cNvPr id="3" name="2 Subtítulo"/>
          <p:cNvSpPr>
            <a:spLocks noGrp="1"/>
          </p:cNvSpPr>
          <p:nvPr>
            <p:ph type="subTitle" idx="1"/>
          </p:nvPr>
        </p:nvSpPr>
        <p:spPr/>
        <p:txBody>
          <a:bodyPr/>
          <a:lstStyle/>
          <a:p>
            <a:endParaRPr lang="es-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1" y="-4536"/>
            <a:ext cx="9135951" cy="5148036"/>
          </a:xfrm>
          <a:prstGeom prst="rect">
            <a:avLst/>
          </a:prstGeom>
        </p:spPr>
      </p:pic>
      <p:sp>
        <p:nvSpPr>
          <p:cNvPr id="7" name="6 Rectángulo"/>
          <p:cNvSpPr/>
          <p:nvPr/>
        </p:nvSpPr>
        <p:spPr>
          <a:xfrm>
            <a:off x="2195736" y="158304"/>
            <a:ext cx="2880320"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1" y="-179893"/>
            <a:ext cx="9219594" cy="5703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redondeado"/>
          <p:cNvSpPr/>
          <p:nvPr/>
        </p:nvSpPr>
        <p:spPr>
          <a:xfrm>
            <a:off x="5364088" y="-179893"/>
            <a:ext cx="3779912" cy="3183691"/>
          </a:xfrm>
          <a:prstGeom prst="roundRect">
            <a:avLst>
              <a:gd name="adj" fmla="val 7887"/>
            </a:avLst>
          </a:prstGeom>
          <a:solidFill>
            <a:srgbClr val="3187AD">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1 Título"/>
          <p:cNvSpPr txBox="1">
            <a:spLocks/>
          </p:cNvSpPr>
          <p:nvPr/>
        </p:nvSpPr>
        <p:spPr>
          <a:xfrm>
            <a:off x="4576025" y="987574"/>
            <a:ext cx="4651619" cy="779570"/>
          </a:xfrm>
          <a:prstGeom prst="rect">
            <a:avLst/>
          </a:prstGeom>
        </p:spPr>
        <p:txBody>
          <a:bodyPr vert="horz" anchor="ct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r"/>
            <a:r>
              <a:rPr lang="es-AR" sz="3600" b="1" dirty="0" smtClean="0">
                <a:solidFill>
                  <a:schemeClr val="bg1"/>
                </a:solidFill>
                <a:effectLst>
                  <a:outerShdw blurRad="38100" dist="38100" dir="2700000" algn="tl">
                    <a:srgbClr val="000000">
                      <a:alpha val="43137"/>
                    </a:srgbClr>
                  </a:outerShdw>
                </a:effectLst>
              </a:rPr>
              <a:t>Revolución sexual, teología del </a:t>
            </a:r>
          </a:p>
          <a:p>
            <a:pPr algn="r"/>
            <a:r>
              <a:rPr lang="es-AR" sz="3600" b="1" dirty="0" smtClean="0">
                <a:solidFill>
                  <a:schemeClr val="bg1"/>
                </a:solidFill>
                <a:effectLst>
                  <a:outerShdw blurRad="38100" dist="38100" dir="2700000" algn="tl">
                    <a:srgbClr val="000000">
                      <a:alpha val="43137"/>
                    </a:srgbClr>
                  </a:outerShdw>
                </a:effectLst>
              </a:rPr>
              <a:t>Cuerpo y familia cristiana</a:t>
            </a:r>
            <a:endParaRPr lang="es-AR" sz="3600" b="1" dirty="0">
              <a:solidFill>
                <a:schemeClr val="bg1"/>
              </a:solidFill>
              <a:effectLst>
                <a:outerShdw blurRad="38100" dist="38100" dir="2700000" algn="tl">
                  <a:srgbClr val="000000">
                    <a:alpha val="43137"/>
                  </a:srgbClr>
                </a:outerShdw>
              </a:effectLst>
            </a:endParaRPr>
          </a:p>
        </p:txBody>
      </p:sp>
      <p:sp>
        <p:nvSpPr>
          <p:cNvPr id="10" name="1 Título"/>
          <p:cNvSpPr txBox="1">
            <a:spLocks/>
          </p:cNvSpPr>
          <p:nvPr/>
        </p:nvSpPr>
        <p:spPr>
          <a:xfrm>
            <a:off x="4576026" y="4753715"/>
            <a:ext cx="4651619" cy="779570"/>
          </a:xfrm>
          <a:prstGeom prst="rect">
            <a:avLst/>
          </a:prstGeom>
        </p:spPr>
        <p:txBody>
          <a:bodyPr vert="horz" anchor="ct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r"/>
            <a:r>
              <a:rPr lang="es-AR" sz="3600" b="1" dirty="0" smtClean="0">
                <a:solidFill>
                  <a:schemeClr val="bg1"/>
                </a:solidFill>
                <a:effectLst>
                  <a:outerShdw blurRad="38100" dist="38100" dir="2700000" algn="tl">
                    <a:srgbClr val="000000">
                      <a:alpha val="43137"/>
                    </a:srgbClr>
                  </a:outerShdw>
                </a:effectLst>
              </a:rPr>
              <a:t>P. Leandro </a:t>
            </a:r>
            <a:r>
              <a:rPr lang="es-AR" sz="3600" b="1" dirty="0" err="1" smtClean="0">
                <a:solidFill>
                  <a:schemeClr val="bg1"/>
                </a:solidFill>
                <a:effectLst>
                  <a:outerShdw blurRad="38100" dist="38100" dir="2700000" algn="tl">
                    <a:srgbClr val="000000">
                      <a:alpha val="43137"/>
                    </a:srgbClr>
                  </a:outerShdw>
                </a:effectLst>
              </a:rPr>
              <a:t>Bonnin</a:t>
            </a:r>
            <a:endParaRPr lang="es-AR" sz="3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67194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txBox="1">
            <a:spLocks noGrp="1"/>
          </p:cNvSpPr>
          <p:nvPr>
            <p:ph idx="1"/>
          </p:nvPr>
        </p:nvSpPr>
        <p:spPr>
          <a:xfrm>
            <a:off x="457200" y="761454"/>
            <a:ext cx="8229600" cy="3826519"/>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4000" dirty="0">
                <a:solidFill>
                  <a:schemeClr val="tx1"/>
                </a:solidFill>
              </a:rPr>
              <a:t>Se difunde cada vez más la conciencia de que estamos frente a una verdadera y propia </a:t>
            </a:r>
            <a:r>
              <a:rPr lang="es-AR" sz="4000" b="1" i="1" dirty="0">
                <a:solidFill>
                  <a:schemeClr val="tx1"/>
                </a:solidFill>
              </a:rPr>
              <a:t>emergencia educativa</a:t>
            </a:r>
            <a:r>
              <a:rPr lang="es-AR" sz="4000" dirty="0">
                <a:solidFill>
                  <a:schemeClr val="tx1"/>
                </a:solidFill>
              </a:rPr>
              <a:t>, en particular por lo que concierne a los temas de </a:t>
            </a:r>
            <a:r>
              <a:rPr lang="es-AR" sz="4000" b="1" dirty="0">
                <a:solidFill>
                  <a:schemeClr val="tx1"/>
                </a:solidFill>
              </a:rPr>
              <a:t>afectividad y sexualidad</a:t>
            </a:r>
            <a:r>
              <a:rPr lang="es-AR" sz="4000" dirty="0">
                <a:solidFill>
                  <a:schemeClr val="tx1"/>
                </a:solidFill>
              </a:rPr>
              <a:t>. En muchos casos han sido estructurados y propuestos caminos educativos que «</a:t>
            </a:r>
            <a:r>
              <a:rPr lang="es-AR" sz="4000" b="1" dirty="0">
                <a:solidFill>
                  <a:schemeClr val="tx1"/>
                </a:solidFill>
              </a:rPr>
              <a:t>transmiten una concepción de la persona y de la vida pretendidamente neutra, pero que en realidad reflejan una antropología contraria a la fe y a la justa razón</a:t>
            </a:r>
            <a:r>
              <a:rPr lang="es-AR" sz="4000" dirty="0" smtClean="0">
                <a:solidFill>
                  <a:schemeClr val="tx1"/>
                </a:solidFill>
              </a:rPr>
              <a:t>» (</a:t>
            </a:r>
            <a:r>
              <a:rPr lang="es-AR" sz="4000" dirty="0" err="1" smtClean="0">
                <a:solidFill>
                  <a:schemeClr val="tx1"/>
                </a:solidFill>
              </a:rPr>
              <a:t>VyM</a:t>
            </a:r>
            <a:r>
              <a:rPr lang="es-AR" sz="4000" dirty="0" smtClean="0">
                <a:solidFill>
                  <a:schemeClr val="tx1"/>
                </a:solidFill>
              </a:rPr>
              <a:t>, 1)</a:t>
            </a:r>
            <a:endParaRPr lang="es-AR" sz="40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5572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Marcador de contenido"/>
          <p:cNvSpPr txBox="1">
            <a:spLocks/>
          </p:cNvSpPr>
          <p:nvPr/>
        </p:nvSpPr>
        <p:spPr>
          <a:xfrm>
            <a:off x="315420" y="1059582"/>
            <a:ext cx="8503920" cy="3429000"/>
          </a:xfrm>
          <a:prstGeom prst="rect">
            <a:avLst/>
          </a:prstGeom>
        </p:spPr>
        <p:txBody>
          <a:bodyPr vert="horz">
            <a:normAutofit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ctr">
              <a:buFont typeface="Georgia"/>
              <a:buNone/>
            </a:pPr>
            <a:r>
              <a:rPr lang="es-AR" b="1" dirty="0" smtClean="0">
                <a:effectLst>
                  <a:outerShdw blurRad="38100" dist="38100" dir="2700000" algn="tl">
                    <a:srgbClr val="000000">
                      <a:alpha val="43137"/>
                    </a:srgbClr>
                  </a:outerShdw>
                </a:effectLst>
              </a:rPr>
              <a:t>Buscar la SANTIDAD como jóvenes, partiendo desde una fuerte experiencia de Cristo Vivo</a:t>
            </a:r>
          </a:p>
          <a:p>
            <a:pPr marL="0" indent="0" algn="ctr">
              <a:buFont typeface="Georgia"/>
              <a:buNone/>
            </a:pPr>
            <a:r>
              <a:rPr lang="es-AR" dirty="0" smtClean="0"/>
              <a:t>«Él está en ti, Él está contigo y nunca se va. Por más que te alejes, allí está el Resucitado, llamándote y esperándote para volver a empezar. Cuando te sientas avejentado por la tristeza, los rencores, los miedos, las dudas o los fracasos, Él estará allí para devolverte la fuerza y la esperanza» (</a:t>
            </a:r>
            <a:r>
              <a:rPr lang="es-AR" dirty="0" err="1" smtClean="0"/>
              <a:t>Christus</a:t>
            </a:r>
            <a:r>
              <a:rPr lang="es-AR" dirty="0" smtClean="0"/>
              <a:t> </a:t>
            </a:r>
            <a:r>
              <a:rPr lang="es-AR" dirty="0" err="1" smtClean="0"/>
              <a:t>vivit</a:t>
            </a:r>
            <a:r>
              <a:rPr lang="es-AR" dirty="0" smtClean="0"/>
              <a:t>, n° 2)</a:t>
            </a:r>
            <a:endParaRPr lang="es-AR" b="1" i="1" dirty="0" smtClean="0"/>
          </a:p>
          <a:p>
            <a:endParaRPr lang="es-AR" dirty="0" smtClean="0"/>
          </a:p>
          <a:p>
            <a:endParaRPr lang="es-AR" dirty="0"/>
          </a:p>
        </p:txBody>
      </p:sp>
    </p:spTree>
    <p:extLst>
      <p:ext uri="{BB962C8B-B14F-4D97-AF65-F5344CB8AC3E}">
        <p14:creationId xmlns:p14="http://schemas.microsoft.com/office/powerpoint/2010/main" val="117130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800"/>
            <a:ext cx="8229600" cy="857250"/>
          </a:xfrm>
        </p:spPr>
        <p:txBody>
          <a:bodyPr>
            <a:normAutofit/>
          </a:bodyPr>
          <a:lstStyle/>
          <a:p>
            <a:r>
              <a:rPr lang="es-AR" b="1" dirty="0" smtClean="0"/>
              <a:t>La Tentación de ayer y de hoy</a:t>
            </a:r>
            <a:endParaRPr lang="es-AR" b="1" dirty="0"/>
          </a:p>
        </p:txBody>
      </p:sp>
      <p:sp>
        <p:nvSpPr>
          <p:cNvPr id="3" name="2 Marcador de contenido"/>
          <p:cNvSpPr>
            <a:spLocks noGrp="1"/>
          </p:cNvSpPr>
          <p:nvPr>
            <p:ph idx="1"/>
          </p:nvPr>
        </p:nvSpPr>
        <p:spPr>
          <a:xfrm>
            <a:off x="4773488" y="699542"/>
            <a:ext cx="4370512" cy="4371950"/>
          </a:xfrm>
        </p:spPr>
        <p:txBody>
          <a:bodyPr>
            <a:noAutofit/>
          </a:bodyPr>
          <a:lstStyle/>
          <a:p>
            <a:pPr marL="0" indent="0">
              <a:buNone/>
            </a:pPr>
            <a:r>
              <a:rPr lang="es-AR" sz="2400" dirty="0" err="1" smtClean="0"/>
              <a:t>Gn</a:t>
            </a:r>
            <a:r>
              <a:rPr lang="es-AR" sz="2400" dirty="0" smtClean="0"/>
              <a:t> 3, 1 </a:t>
            </a:r>
            <a:r>
              <a:rPr lang="es-AR" sz="2400" dirty="0"/>
              <a:t>La serpiente </a:t>
            </a:r>
            <a:r>
              <a:rPr lang="es-AR" sz="2400" dirty="0" smtClean="0"/>
              <a:t>era el </a:t>
            </a:r>
            <a:r>
              <a:rPr lang="es-AR" sz="2400" dirty="0"/>
              <a:t>más astuto de todos los animales del campo que el Señor Dios había hecho, y dijo a la mujer: «¿Así que Dios les ordenó que no comieran de ningún árbol del jardín</a:t>
            </a:r>
            <a:r>
              <a:rPr lang="es-AR" sz="2400" dirty="0" smtClean="0"/>
              <a:t>?».</a:t>
            </a:r>
          </a:p>
          <a:p>
            <a:pPr marL="0" indent="0" algn="ctr">
              <a:buNone/>
            </a:pPr>
            <a:r>
              <a:rPr lang="es-AR" sz="2400" b="1" dirty="0" smtClean="0"/>
              <a:t>Las ideologías «acusan» a Dios ante el hombre. Quieren convencernos de que el Creador no nos ama, que nos priva de todo lo placentero y capaz de hacernos libres y felices</a:t>
            </a:r>
            <a:endParaRPr lang="es-AR" sz="2400" b="1" dirty="0"/>
          </a:p>
        </p:txBody>
      </p:sp>
      <p:pic>
        <p:nvPicPr>
          <p:cNvPr id="2050" name="Picture 2" descr="C:\Users\Bangho\Desktop\Pasajes febrero\lucien-lc3a9vy-dhurm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234579">
            <a:off x="-136823" y="-233547"/>
            <a:ext cx="465058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9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contenido"/>
          <p:cNvSpPr>
            <a:spLocks noGrp="1"/>
          </p:cNvSpPr>
          <p:nvPr>
            <p:ph idx="1"/>
          </p:nvPr>
        </p:nvSpPr>
        <p:spPr>
          <a:xfrm>
            <a:off x="457200" y="1131590"/>
            <a:ext cx="8229600" cy="3829050"/>
          </a:xfrm>
        </p:spPr>
        <p:txBody>
          <a:bodyPr>
            <a:noAutofit/>
          </a:bodyPr>
          <a:lstStyle/>
          <a:p>
            <a:pPr marL="114300" indent="0">
              <a:buNone/>
            </a:pPr>
            <a:r>
              <a:rPr lang="es-AR" sz="2700" dirty="0" smtClean="0"/>
              <a:t>En el siglo XXI somos herederos de al menos 4 revoluciones que imprimieron profundos cambios a la cultura occidental.</a:t>
            </a:r>
          </a:p>
          <a:p>
            <a:r>
              <a:rPr lang="es-AR" sz="2700" b="1" dirty="0" smtClean="0"/>
              <a:t>Revolución protestante</a:t>
            </a:r>
            <a:r>
              <a:rPr lang="es-AR" sz="2700" dirty="0" smtClean="0"/>
              <a:t>: Cristo sí, Iglesia no.</a:t>
            </a:r>
          </a:p>
          <a:p>
            <a:r>
              <a:rPr lang="es-AR" sz="2700" b="1" dirty="0" smtClean="0"/>
              <a:t>Revolución francesa </a:t>
            </a:r>
            <a:r>
              <a:rPr lang="es-AR" sz="2700" dirty="0" smtClean="0"/>
              <a:t>(iluminismo): Dios sí, Cristo no.</a:t>
            </a:r>
          </a:p>
          <a:p>
            <a:r>
              <a:rPr lang="es-AR" sz="2700" b="1" dirty="0" smtClean="0"/>
              <a:t>Revolución socialista</a:t>
            </a:r>
            <a:r>
              <a:rPr lang="es-AR" sz="2700" dirty="0" smtClean="0"/>
              <a:t>: El hombre sí, Dios no.</a:t>
            </a:r>
          </a:p>
          <a:p>
            <a:r>
              <a:rPr lang="es-AR" sz="2700" b="1" dirty="0" smtClean="0"/>
              <a:t>Revolución sexual: acaba conduciendo a la              negación del hombre: </a:t>
            </a:r>
            <a:r>
              <a:rPr lang="es-AR" sz="3600" b="1" dirty="0" smtClean="0">
                <a:solidFill>
                  <a:srgbClr val="FF0000"/>
                </a:solidFill>
              </a:rPr>
              <a:t>revolución de género</a:t>
            </a:r>
            <a:endParaRPr lang="es-AR" sz="2700" dirty="0">
              <a:solidFill>
                <a:srgbClr val="FF0000"/>
              </a:solidFill>
            </a:endParaRPr>
          </a:p>
        </p:txBody>
      </p:sp>
      <p:sp>
        <p:nvSpPr>
          <p:cNvPr id="7" name="1 Título"/>
          <p:cNvSpPr>
            <a:spLocks noGrp="1"/>
          </p:cNvSpPr>
          <p:nvPr>
            <p:ph type="title"/>
          </p:nvPr>
        </p:nvSpPr>
        <p:spPr>
          <a:xfrm>
            <a:off x="426128" y="306280"/>
            <a:ext cx="8260672" cy="779570"/>
          </a:xfrm>
        </p:spPr>
        <p:txBody>
          <a:bodyPr>
            <a:noAutofit/>
          </a:bodyPr>
          <a:lstStyle/>
          <a:p>
            <a:r>
              <a:rPr lang="es-AR" sz="3200" b="1" dirty="0" smtClean="0">
                <a:effectLst>
                  <a:outerShdw blurRad="38100" dist="38100" dir="2700000" algn="tl">
                    <a:srgbClr val="000000">
                      <a:alpha val="43137"/>
                    </a:srgbClr>
                  </a:outerShdw>
                </a:effectLst>
              </a:rPr>
              <a:t>Las revoluciones que marcan nuestra época</a:t>
            </a:r>
            <a:endParaRPr lang="es-AR"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882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426128" y="306280"/>
            <a:ext cx="8260672" cy="779570"/>
          </a:xfrm>
        </p:spPr>
        <p:txBody>
          <a:bodyPr>
            <a:noAutofit/>
          </a:bodyPr>
          <a:lstStyle/>
          <a:p>
            <a:r>
              <a:rPr lang="es-AR" sz="2800" b="1" dirty="0" smtClean="0">
                <a:effectLst>
                  <a:outerShdw blurRad="38100" dist="38100" dir="2700000" algn="tl">
                    <a:srgbClr val="000000">
                      <a:alpha val="43137"/>
                    </a:srgbClr>
                  </a:outerShdw>
                </a:effectLst>
              </a:rPr>
              <a:t>Las revoluciones que marcan nuestra época</a:t>
            </a:r>
            <a:endParaRPr lang="es-AR" sz="2800" b="1" dirty="0">
              <a:effectLst>
                <a:outerShdw blurRad="38100" dist="38100" dir="2700000" algn="tl">
                  <a:srgbClr val="000000">
                    <a:alpha val="43137"/>
                  </a:srgbClr>
                </a:outerShdw>
              </a:effectLst>
            </a:endParaRPr>
          </a:p>
        </p:txBody>
      </p:sp>
      <p:sp>
        <p:nvSpPr>
          <p:cNvPr id="5" name="2 Marcador de contenido"/>
          <p:cNvSpPr txBox="1">
            <a:spLocks/>
          </p:cNvSpPr>
          <p:nvPr/>
        </p:nvSpPr>
        <p:spPr>
          <a:xfrm>
            <a:off x="467544" y="1779662"/>
            <a:ext cx="8229600" cy="3280172"/>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dirty="0" smtClean="0"/>
              <a:t>Placer sexual </a:t>
            </a:r>
            <a:r>
              <a:rPr lang="es-AR" b="1" i="1" dirty="0" smtClean="0"/>
              <a:t>sin procreación</a:t>
            </a:r>
          </a:p>
          <a:p>
            <a:r>
              <a:rPr lang="es-AR" dirty="0" smtClean="0"/>
              <a:t>Placer sexual </a:t>
            </a:r>
            <a:r>
              <a:rPr lang="es-AR" b="1" i="1" dirty="0" smtClean="0"/>
              <a:t>sin institución matrimonial</a:t>
            </a:r>
          </a:p>
          <a:p>
            <a:r>
              <a:rPr lang="es-AR" dirty="0" smtClean="0"/>
              <a:t>Placer sexual </a:t>
            </a:r>
            <a:r>
              <a:rPr lang="es-AR" b="1" i="1" dirty="0" smtClean="0"/>
              <a:t>sin vínculo afectivo </a:t>
            </a:r>
            <a:r>
              <a:rPr lang="es-AR" dirty="0" smtClean="0"/>
              <a:t>(amor)</a:t>
            </a:r>
          </a:p>
          <a:p>
            <a:r>
              <a:rPr lang="es-AR" dirty="0" smtClean="0"/>
              <a:t>Placer sexual </a:t>
            </a:r>
            <a:r>
              <a:rPr lang="es-AR" b="1" i="1" dirty="0" smtClean="0"/>
              <a:t>sin distinción de sexos…</a:t>
            </a:r>
          </a:p>
          <a:p>
            <a:r>
              <a:rPr lang="es-AR" dirty="0" smtClean="0"/>
              <a:t>Placer sexual </a:t>
            </a:r>
            <a:r>
              <a:rPr lang="es-AR" b="1" i="1" dirty="0" smtClean="0"/>
              <a:t>sin identidad: </a:t>
            </a:r>
            <a:r>
              <a:rPr lang="es-AR" dirty="0" smtClean="0"/>
              <a:t>ideología de género. </a:t>
            </a:r>
            <a:r>
              <a:rPr lang="es-AR" b="1" dirty="0" smtClean="0">
                <a:solidFill>
                  <a:srgbClr val="FF0000"/>
                </a:solidFill>
                <a:effectLst>
                  <a:outerShdw blurRad="38100" dist="38100" dir="2700000" algn="tl">
                    <a:srgbClr val="000000">
                      <a:alpha val="43137"/>
                    </a:srgbClr>
                  </a:outerShdw>
                </a:effectLst>
              </a:rPr>
              <a:t>Revolución antropológica sin precedentes</a:t>
            </a:r>
            <a:endParaRPr lang="es-AR" b="1" dirty="0">
              <a:solidFill>
                <a:srgbClr val="FF0000"/>
              </a:solidFill>
              <a:effectLst>
                <a:outerShdw blurRad="38100" dist="38100" dir="2700000" algn="tl">
                  <a:srgbClr val="000000">
                    <a:alpha val="43137"/>
                  </a:srgbClr>
                </a:outerShdw>
              </a:effectLst>
            </a:endParaRPr>
          </a:p>
        </p:txBody>
      </p:sp>
      <p:sp>
        <p:nvSpPr>
          <p:cNvPr id="8" name="1 Título"/>
          <p:cNvSpPr txBox="1">
            <a:spLocks/>
          </p:cNvSpPr>
          <p:nvPr/>
        </p:nvSpPr>
        <p:spPr>
          <a:xfrm>
            <a:off x="402556" y="1059582"/>
            <a:ext cx="8260672" cy="779570"/>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800" b="1" smtClean="0">
                <a:effectLst>
                  <a:outerShdw blurRad="38100" dist="38100" dir="2700000" algn="tl">
                    <a:srgbClr val="000000">
                      <a:alpha val="43137"/>
                    </a:srgbClr>
                  </a:outerShdw>
                </a:effectLst>
              </a:rPr>
              <a:t>Las etapas de la Revolución sexual</a:t>
            </a:r>
            <a:endParaRPr lang="es-AR"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700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Marcador de contenido"/>
          <p:cNvSpPr>
            <a:spLocks noGrp="1"/>
          </p:cNvSpPr>
          <p:nvPr>
            <p:ph idx="1"/>
          </p:nvPr>
        </p:nvSpPr>
        <p:spPr>
          <a:xfrm>
            <a:off x="1505505" y="915485"/>
            <a:ext cx="6208525" cy="4057190"/>
          </a:xfrm>
        </p:spPr>
        <p:txBody>
          <a:bodyPr>
            <a:normAutofit fontScale="92500" lnSpcReduction="10000"/>
          </a:bodyPr>
          <a:lstStyle/>
          <a:p>
            <a:pPr marL="0" indent="0" algn="ctr">
              <a:buNone/>
            </a:pPr>
            <a:endParaRPr lang="es-AR" sz="4800" b="1" dirty="0" smtClean="0">
              <a:effectLst>
                <a:outerShdw blurRad="38100" dist="38100" dir="2700000" algn="tl">
                  <a:srgbClr val="000000">
                    <a:alpha val="43137"/>
                  </a:srgbClr>
                </a:outerShdw>
              </a:effectLst>
            </a:endParaRPr>
          </a:p>
          <a:p>
            <a:pPr marL="0" indent="0" algn="ctr">
              <a:buNone/>
            </a:pPr>
            <a:r>
              <a:rPr lang="es-AR" sz="4800" dirty="0" smtClean="0"/>
              <a:t>Familias destruidas</a:t>
            </a:r>
          </a:p>
          <a:p>
            <a:pPr marL="0" indent="0" algn="ctr">
              <a:buNone/>
            </a:pPr>
            <a:r>
              <a:rPr lang="es-AR" sz="4800" dirty="0" smtClean="0"/>
              <a:t>Niños sin referentes</a:t>
            </a:r>
          </a:p>
          <a:p>
            <a:pPr marL="0" indent="0" algn="ctr">
              <a:buNone/>
            </a:pPr>
            <a:r>
              <a:rPr lang="es-AR" sz="4800" dirty="0" smtClean="0"/>
              <a:t>Paradójicamente: banalización del sexo y pérdida del deseo</a:t>
            </a:r>
          </a:p>
        </p:txBody>
      </p:sp>
      <p:sp>
        <p:nvSpPr>
          <p:cNvPr id="6" name="1 Título"/>
          <p:cNvSpPr txBox="1">
            <a:spLocks/>
          </p:cNvSpPr>
          <p:nvPr/>
        </p:nvSpPr>
        <p:spPr>
          <a:xfrm>
            <a:off x="10888" y="287797"/>
            <a:ext cx="6208525" cy="88220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AR" sz="3200" b="1" dirty="0" smtClean="0">
                <a:solidFill>
                  <a:schemeClr val="tx1"/>
                </a:solidFill>
              </a:rPr>
              <a:t>Los frutos de la revolución sexual</a:t>
            </a:r>
            <a:endParaRPr lang="es-AR" sz="3200" b="1" i="1" dirty="0">
              <a:solidFill>
                <a:schemeClr val="tx1"/>
              </a:solidFill>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1284" b="6729"/>
          <a:stretch/>
        </p:blipFill>
        <p:spPr bwMode="auto">
          <a:xfrm>
            <a:off x="817599" y="-128304"/>
            <a:ext cx="6900780" cy="526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3163" r="47019" b="17329"/>
          <a:stretch/>
        </p:blipFill>
        <p:spPr bwMode="auto">
          <a:xfrm>
            <a:off x="775652" y="-145419"/>
            <a:ext cx="6978908" cy="5147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6815" t="2637" r="20219" b="4086"/>
          <a:stretch/>
        </p:blipFill>
        <p:spPr bwMode="auto">
          <a:xfrm>
            <a:off x="891030" y="-307545"/>
            <a:ext cx="6323338" cy="5266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2048" t="6250" r="19054" b="1886"/>
          <a:stretch/>
        </p:blipFill>
        <p:spPr bwMode="auto">
          <a:xfrm>
            <a:off x="775652" y="-146957"/>
            <a:ext cx="6919063" cy="518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359" r="19570"/>
          <a:stretch/>
        </p:blipFill>
        <p:spPr bwMode="auto">
          <a:xfrm>
            <a:off x="905081" y="39459"/>
            <a:ext cx="6660203" cy="505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9730" r="17276" b="7641"/>
          <a:stretch/>
        </p:blipFill>
        <p:spPr bwMode="auto">
          <a:xfrm>
            <a:off x="891030" y="287797"/>
            <a:ext cx="6803685" cy="4839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90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p:cNvSpPr>
            <a:spLocks noGrp="1"/>
          </p:cNvSpPr>
          <p:nvPr>
            <p:ph idx="1"/>
          </p:nvPr>
        </p:nvSpPr>
        <p:spPr>
          <a:xfrm>
            <a:off x="762000" y="514350"/>
            <a:ext cx="7543800" cy="2914650"/>
          </a:xfrm>
        </p:spPr>
        <p:txBody>
          <a:bodyPr/>
          <a:lstStyle/>
          <a:p>
            <a:endParaRPr lang="es-AR" dirty="0"/>
          </a:p>
        </p:txBody>
      </p:sp>
      <p:grpSp>
        <p:nvGrpSpPr>
          <p:cNvPr id="18" name="17 Grupo"/>
          <p:cNvGrpSpPr/>
          <p:nvPr/>
        </p:nvGrpSpPr>
        <p:grpSpPr>
          <a:xfrm>
            <a:off x="2051720" y="699542"/>
            <a:ext cx="6669924" cy="4282938"/>
            <a:chOff x="3203848" y="1491630"/>
            <a:chExt cx="5517796" cy="3490850"/>
          </a:xfrm>
        </p:grpSpPr>
        <p:pic>
          <p:nvPicPr>
            <p:cNvPr id="19" name="Picture 3" descr="C:\Users\Bangho\Desktop\zygmunt bau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38465">
              <a:off x="3203848" y="1491630"/>
              <a:ext cx="5517796" cy="34908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Bangho\Desktop\41-BBsHmC2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85180">
              <a:off x="6811846" y="1727798"/>
              <a:ext cx="1806137" cy="2813298"/>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 descr="C:\Users\Bangho\Desktop\hqdefault.jpg"/>
          <p:cNvPicPr>
            <a:picLocks noChangeAspect="1" noChangeArrowheads="1"/>
          </p:cNvPicPr>
          <p:nvPr/>
        </p:nvPicPr>
        <p:blipFill rotWithShape="1">
          <a:blip r:embed="rId4">
            <a:extLst>
              <a:ext uri="{28A0092B-C50C-407E-A947-70E740481C1C}">
                <a14:useLocalDpi xmlns:a14="http://schemas.microsoft.com/office/drawing/2010/main" val="0"/>
              </a:ext>
            </a:extLst>
          </a:blip>
          <a:srcRect t="14229" b="13952"/>
          <a:stretch/>
        </p:blipFill>
        <p:spPr bwMode="auto">
          <a:xfrm rot="21051668">
            <a:off x="-455391" y="504959"/>
            <a:ext cx="6739696" cy="3630248"/>
          </a:xfrm>
          <a:prstGeom prst="rect">
            <a:avLst/>
          </a:prstGeom>
          <a:noFill/>
          <a:extLst>
            <a:ext uri="{909E8E84-426E-40DD-AFC4-6F175D3DCCD1}">
              <a14:hiddenFill xmlns:a14="http://schemas.microsoft.com/office/drawing/2010/main">
                <a:solidFill>
                  <a:srgbClr val="FFFFFF"/>
                </a:solidFill>
              </a14:hiddenFill>
            </a:ext>
          </a:extLst>
        </p:spPr>
      </p:pic>
      <p:sp>
        <p:nvSpPr>
          <p:cNvPr id="5" name="4 Título"/>
          <p:cNvSpPr>
            <a:spLocks noGrp="1"/>
          </p:cNvSpPr>
          <p:nvPr>
            <p:ph type="title"/>
          </p:nvPr>
        </p:nvSpPr>
        <p:spPr/>
        <p:txBody>
          <a:bodyPr/>
          <a:lstStyle/>
          <a:p>
            <a:endParaRPr lang="es-AR"/>
          </a:p>
        </p:txBody>
      </p: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0346" t="12003" r="12250" b="5531"/>
          <a:stretch/>
        </p:blipFill>
        <p:spPr bwMode="auto">
          <a:xfrm>
            <a:off x="539552" y="123478"/>
            <a:ext cx="8020147" cy="480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82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6. </a:t>
            </a:r>
            <a:r>
              <a:rPr lang="es-AR" b="1" dirty="0"/>
              <a:t>La antropología bíblica y su</a:t>
            </a:r>
            <a:br>
              <a:rPr lang="es-AR" b="1" dirty="0"/>
            </a:br>
            <a:r>
              <a:rPr lang="es-AR" b="1" dirty="0"/>
              <a:t>actualidad</a:t>
            </a:r>
          </a:p>
        </p:txBody>
      </p:sp>
      <p:sp>
        <p:nvSpPr>
          <p:cNvPr id="3" name="2 Marcador de contenido"/>
          <p:cNvSpPr>
            <a:spLocks noGrp="1"/>
          </p:cNvSpPr>
          <p:nvPr>
            <p:ph idx="1"/>
          </p:nvPr>
        </p:nvSpPr>
        <p:spPr/>
        <p:txBody>
          <a:bodyPr/>
          <a:lstStyle/>
          <a:p>
            <a:endParaRPr lang="es-AR"/>
          </a:p>
        </p:txBody>
      </p:sp>
      <p:pic>
        <p:nvPicPr>
          <p:cNvPr id="4" name="Picture 3" descr="C:\Users\Bangho\Documents\2019\Colegio\Noviazgo\el-rostro-de-jesus.jpg"/>
          <p:cNvPicPr>
            <a:picLocks noChangeAspect="1" noChangeArrowheads="1"/>
          </p:cNvPicPr>
          <p:nvPr/>
        </p:nvPicPr>
        <p:blipFill rotWithShape="1">
          <a:blip r:embed="rId2">
            <a:extLst>
              <a:ext uri="{28A0092B-C50C-407E-A947-70E740481C1C}">
                <a14:useLocalDpi xmlns:a14="http://schemas.microsoft.com/office/drawing/2010/main" val="0"/>
              </a:ext>
            </a:extLst>
          </a:blip>
          <a:srcRect l="-1326" t="18905" r="1326" b="40178"/>
          <a:stretch/>
        </p:blipFill>
        <p:spPr bwMode="auto">
          <a:xfrm>
            <a:off x="-108520" y="1"/>
            <a:ext cx="9454111" cy="5157797"/>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a:extLst/>
        </p:spPr>
      </p:pic>
      <p:pic>
        <p:nvPicPr>
          <p:cNvPr id="5" name="Picture 3" descr="C:\Users\Bangho\Documents\2019\Colegio\Noviazgo\el-rostro-de-jesus.jpg"/>
          <p:cNvPicPr>
            <a:picLocks noChangeAspect="1" noChangeArrowheads="1"/>
          </p:cNvPicPr>
          <p:nvPr/>
        </p:nvPicPr>
        <p:blipFill rotWithShape="1">
          <a:blip r:embed="rId2">
            <a:extLst>
              <a:ext uri="{28A0092B-C50C-407E-A947-70E740481C1C}">
                <a14:useLocalDpi xmlns:a14="http://schemas.microsoft.com/office/drawing/2010/main" val="0"/>
              </a:ext>
            </a:extLst>
          </a:blip>
          <a:srcRect l="29745" t="18905" r="9920" b="54902"/>
          <a:stretch/>
        </p:blipFill>
        <p:spPr bwMode="auto">
          <a:xfrm>
            <a:off x="-7725" y="-37107"/>
            <a:ext cx="9252520" cy="5355752"/>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69782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600" b="1" dirty="0" smtClean="0">
                <a:effectLst>
                  <a:outerShdw blurRad="38100" dist="38100" dir="2700000" algn="tl">
                    <a:srgbClr val="000000">
                      <a:alpha val="43137"/>
                    </a:srgbClr>
                  </a:outerShdw>
                </a:effectLst>
              </a:rPr>
              <a:t>Recomenzar desde Cristo</a:t>
            </a:r>
            <a:endParaRPr lang="es-AR" sz="3600" b="1" dirty="0">
              <a:effectLst>
                <a:outerShdw blurRad="38100" dist="38100" dir="2700000" algn="tl">
                  <a:srgbClr val="000000">
                    <a:alpha val="43137"/>
                  </a:srgbClr>
                </a:outerShdw>
              </a:effectLst>
            </a:endParaRPr>
          </a:p>
        </p:txBody>
      </p:sp>
      <p:sp>
        <p:nvSpPr>
          <p:cNvPr id="3" name="2 Marcador de contenido"/>
          <p:cNvSpPr>
            <a:spLocks noGrp="1"/>
          </p:cNvSpPr>
          <p:nvPr>
            <p:ph sz="quarter" idx="1"/>
          </p:nvPr>
        </p:nvSpPr>
        <p:spPr>
          <a:xfrm>
            <a:off x="301752" y="1145286"/>
            <a:ext cx="8503920" cy="3802728"/>
          </a:xfrm>
        </p:spPr>
        <p:txBody>
          <a:bodyPr>
            <a:normAutofit lnSpcReduction="10000"/>
          </a:bodyPr>
          <a:lstStyle/>
          <a:p>
            <a:pPr marL="0" indent="0">
              <a:buNone/>
            </a:pPr>
            <a:r>
              <a:rPr lang="es-AR" sz="3600" dirty="0" smtClean="0"/>
              <a:t>Una visión trascendente:</a:t>
            </a:r>
          </a:p>
          <a:p>
            <a:pPr marL="0" indent="0" algn="ctr">
              <a:buNone/>
            </a:pPr>
            <a:r>
              <a:rPr lang="es-AR" sz="4000" b="1" dirty="0" smtClean="0">
                <a:effectLst>
                  <a:outerShdw blurRad="38100" dist="38100" dir="2700000" algn="tl">
                    <a:srgbClr val="000000">
                      <a:alpha val="43137"/>
                    </a:srgbClr>
                  </a:outerShdw>
                </a:effectLst>
              </a:rPr>
              <a:t>«¿De qué le vale al hombre ganar el mundo entero si pierde su alma?» </a:t>
            </a:r>
            <a:r>
              <a:rPr lang="es-AR" sz="3200" b="1" dirty="0" smtClean="0">
                <a:effectLst>
                  <a:outerShdw blurRad="38100" dist="38100" dir="2700000" algn="tl">
                    <a:srgbClr val="000000">
                      <a:alpha val="43137"/>
                    </a:srgbClr>
                  </a:outerShdw>
                </a:effectLst>
              </a:rPr>
              <a:t>(Mt 16, 26)</a:t>
            </a:r>
            <a:endParaRPr lang="es-AR" sz="2800" i="1" dirty="0" smtClean="0"/>
          </a:p>
          <a:p>
            <a:pPr marL="0" indent="0">
              <a:buNone/>
            </a:pPr>
            <a:r>
              <a:rPr lang="es-AR" sz="3200" dirty="0" smtClean="0"/>
              <a:t>Educar para ser </a:t>
            </a:r>
            <a:r>
              <a:rPr lang="es-AR" sz="3200" b="1" dirty="0" smtClean="0"/>
              <a:t>buenos</a:t>
            </a:r>
            <a:r>
              <a:rPr lang="es-AR" sz="3200" dirty="0" smtClean="0"/>
              <a:t> y </a:t>
            </a:r>
            <a:r>
              <a:rPr lang="es-AR" sz="3200" b="1" dirty="0" smtClean="0">
                <a:solidFill>
                  <a:srgbClr val="0070C0"/>
                </a:solidFill>
              </a:rPr>
              <a:t>felices</a:t>
            </a:r>
            <a:r>
              <a:rPr lang="es-AR" sz="3200" dirty="0" smtClean="0"/>
              <a:t> en la Tierra –y si se puede, exitosos- y para ser </a:t>
            </a:r>
            <a:r>
              <a:rPr lang="es-AR" sz="3200" b="1" dirty="0" smtClean="0">
                <a:solidFill>
                  <a:srgbClr val="0070C0"/>
                </a:solidFill>
              </a:rPr>
              <a:t>eternamente felices </a:t>
            </a:r>
            <a:r>
              <a:rPr lang="es-AR" sz="3200" dirty="0" smtClean="0"/>
              <a:t>en el Cielo.</a:t>
            </a:r>
          </a:p>
          <a:p>
            <a:endParaRPr lang="es-AR" dirty="0"/>
          </a:p>
        </p:txBody>
      </p:sp>
    </p:spTree>
    <p:extLst>
      <p:ext uri="{BB962C8B-B14F-4D97-AF65-F5344CB8AC3E}">
        <p14:creationId xmlns:p14="http://schemas.microsoft.com/office/powerpoint/2010/main" val="154829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Educación Sexual Integral</a:t>
            </a:r>
            <a:endParaRPr lang="es-AR" dirty="0"/>
          </a:p>
        </p:txBody>
      </p:sp>
      <p:sp>
        <p:nvSpPr>
          <p:cNvPr id="3" name="2 Marcador de contenido"/>
          <p:cNvSpPr>
            <a:spLocks noGrp="1"/>
          </p:cNvSpPr>
          <p:nvPr>
            <p:ph idx="1"/>
          </p:nvPr>
        </p:nvSpPr>
        <p:spPr>
          <a:xfrm>
            <a:off x="457200" y="1314450"/>
            <a:ext cx="8229600" cy="3561555"/>
          </a:xfrm>
        </p:spPr>
        <p:txBody>
          <a:bodyPr>
            <a:normAutofit fontScale="92500" lnSpcReduction="20000"/>
          </a:bodyPr>
          <a:lstStyle/>
          <a:p>
            <a:pPr marL="0" indent="0">
              <a:buNone/>
            </a:pPr>
            <a:r>
              <a:rPr lang="es-AR" dirty="0" smtClean="0"/>
              <a:t>Educar: </a:t>
            </a:r>
          </a:p>
          <a:p>
            <a:pPr marL="0" indent="0" algn="ctr">
              <a:buNone/>
            </a:pPr>
            <a:r>
              <a:rPr lang="es-E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Ayudar a cada persona</a:t>
            </a:r>
          </a:p>
          <a:p>
            <a:pPr marL="0" indent="0" algn="ctr">
              <a:buNone/>
            </a:pPr>
            <a:r>
              <a:rPr lang="es-E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alcanzar la mejor </a:t>
            </a:r>
          </a:p>
          <a:p>
            <a:pPr marL="0" indent="0" algn="ctr">
              <a:buNone/>
            </a:pP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versión </a:t>
            </a:r>
            <a:r>
              <a:rPr lang="es-E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 sí </a:t>
            </a: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misma, ayudándola a desarrollar todas las dimensiones de su persona (</a:t>
            </a:r>
            <a:r>
              <a:rPr lang="es-ES" sz="4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bio</a:t>
            </a: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s-ES" sz="4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psico</a:t>
            </a: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-socio-espiritual)</a:t>
            </a:r>
            <a:endParaRPr lang="es-E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0" indent="0">
              <a:buNone/>
            </a:pPr>
            <a:endParaRPr lang="es-AR" dirty="0"/>
          </a:p>
        </p:txBody>
      </p:sp>
    </p:spTree>
    <p:extLst>
      <p:ext uri="{BB962C8B-B14F-4D97-AF65-F5344CB8AC3E}">
        <p14:creationId xmlns:p14="http://schemas.microsoft.com/office/powerpoint/2010/main" val="2864004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Educación Sexual Integral</a:t>
            </a:r>
            <a:endParaRPr lang="es-AR" dirty="0"/>
          </a:p>
        </p:txBody>
      </p:sp>
      <p:sp>
        <p:nvSpPr>
          <p:cNvPr id="3" name="2 Marcador de contenido"/>
          <p:cNvSpPr>
            <a:spLocks noGrp="1"/>
          </p:cNvSpPr>
          <p:nvPr>
            <p:ph idx="1"/>
          </p:nvPr>
        </p:nvSpPr>
        <p:spPr/>
        <p:txBody>
          <a:bodyPr>
            <a:normAutofit fontScale="85000" lnSpcReduction="10000"/>
          </a:bodyPr>
          <a:lstStyle/>
          <a:p>
            <a:pPr marL="0" indent="0">
              <a:buNone/>
            </a:pPr>
            <a:r>
              <a:rPr lang="es-AR" dirty="0" smtClean="0"/>
              <a:t>Educar: </a:t>
            </a:r>
          </a:p>
          <a:p>
            <a:pPr marL="0" indent="0" algn="ctr">
              <a:buNone/>
            </a:pPr>
            <a:r>
              <a:rPr lang="es-AR" sz="4400" b="1" dirty="0"/>
              <a:t>«La educación afectivo-sexual considera la </a:t>
            </a:r>
            <a:r>
              <a:rPr lang="es-AR" sz="4400" b="1" u="sng" dirty="0"/>
              <a:t>totalidad de la persona</a:t>
            </a:r>
            <a:r>
              <a:rPr lang="es-AR" sz="4400" b="1" dirty="0"/>
              <a:t> y exige, por tanto, la integración de los elementos biológicos, </a:t>
            </a:r>
            <a:r>
              <a:rPr lang="es-AR" sz="4400" b="1" dirty="0" err="1"/>
              <a:t>psico</a:t>
            </a:r>
            <a:r>
              <a:rPr lang="es-AR" sz="4400" b="1" dirty="0"/>
              <a:t>-afectivos, sociales y espirituales</a:t>
            </a:r>
            <a:r>
              <a:rPr lang="es-AR" sz="4400" b="1" dirty="0" smtClean="0"/>
              <a:t>». (</a:t>
            </a:r>
            <a:r>
              <a:rPr lang="es-AR" sz="4400" b="1" dirty="0" err="1" smtClean="0"/>
              <a:t>VyM</a:t>
            </a:r>
            <a:r>
              <a:rPr lang="es-AR" sz="4400" b="1" dirty="0" smtClean="0"/>
              <a:t>, 5)</a:t>
            </a:r>
            <a:endParaRPr lang="es-AR" dirty="0"/>
          </a:p>
        </p:txBody>
      </p:sp>
    </p:spTree>
    <p:extLst>
      <p:ext uri="{BB962C8B-B14F-4D97-AF65-F5344CB8AC3E}">
        <p14:creationId xmlns:p14="http://schemas.microsoft.com/office/powerpoint/2010/main" val="10635540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820472" cy="857250"/>
          </a:xfrm>
        </p:spPr>
        <p:txBody>
          <a:bodyPr>
            <a:normAutofit/>
          </a:bodyPr>
          <a:lstStyle/>
          <a:p>
            <a:r>
              <a:rPr lang="es-AR" b="1" dirty="0" smtClean="0">
                <a:solidFill>
                  <a:schemeClr val="accent5">
                    <a:lumMod val="75000"/>
                  </a:schemeClr>
                </a:solidFill>
                <a:latin typeface="Century Gothic" pitchFamily="34" charset="0"/>
              </a:rPr>
              <a:t>Sexualidad</a:t>
            </a:r>
            <a:endParaRPr lang="es-AR" b="1" dirty="0">
              <a:solidFill>
                <a:schemeClr val="accent5">
                  <a:lumMod val="75000"/>
                </a:schemeClr>
              </a:solidFill>
              <a:latin typeface="Century Gothic" pitchFamily="34" charset="0"/>
            </a:endParaRPr>
          </a:p>
        </p:txBody>
      </p:sp>
      <p:sp>
        <p:nvSpPr>
          <p:cNvPr id="3" name="2 Marcador de contenido"/>
          <p:cNvSpPr>
            <a:spLocks noGrp="1"/>
          </p:cNvSpPr>
          <p:nvPr>
            <p:ph idx="1"/>
          </p:nvPr>
        </p:nvSpPr>
        <p:spPr>
          <a:xfrm>
            <a:off x="179512" y="843559"/>
            <a:ext cx="4249836" cy="4244193"/>
          </a:xfrm>
        </p:spPr>
        <p:txBody>
          <a:bodyPr>
            <a:noAutofit/>
          </a:bodyPr>
          <a:lstStyle/>
          <a:p>
            <a:pPr marL="0" indent="0" algn="ctr">
              <a:buNone/>
            </a:pP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Dimensión básica de la personalidad que se manifiesta en el </a:t>
            </a:r>
            <a:r>
              <a:rPr lang="es-ES" sz="2800" b="1" dirty="0">
                <a:ln w="1905"/>
                <a:solidFill>
                  <a:srgbClr val="FFFF00"/>
                </a:solidFill>
                <a:effectLst>
                  <a:innerShdw blurRad="69850" dist="43180" dir="5400000">
                    <a:srgbClr val="000000">
                      <a:alpha val="65000"/>
                    </a:srgbClr>
                  </a:innerShdw>
                </a:effectLst>
              </a:rPr>
              <a:t>cuerpo</a:t>
            </a: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los </a:t>
            </a:r>
            <a:r>
              <a:rPr lang="es-ES" sz="2800" b="1" dirty="0">
                <a:ln w="1905"/>
                <a:solidFill>
                  <a:srgbClr val="00B050"/>
                </a:solidFill>
                <a:effectLst>
                  <a:innerShdw blurRad="69850" dist="43180" dir="5400000">
                    <a:srgbClr val="000000">
                      <a:alpha val="65000"/>
                    </a:srgbClr>
                  </a:innerShdw>
                </a:effectLst>
              </a:rPr>
              <a:t>afectos</a:t>
            </a: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 </a:t>
            </a:r>
            <a:r>
              <a:rPr lang="es-ES" sz="2800" b="1" dirty="0" smtClean="0">
                <a:ln w="1905"/>
                <a:solidFill>
                  <a:srgbClr val="0070C0"/>
                </a:solidFill>
                <a:effectLst>
                  <a:innerShdw blurRad="69850" dist="43180" dir="5400000">
                    <a:srgbClr val="000000">
                      <a:alpha val="65000"/>
                    </a:srgbClr>
                  </a:innerShdw>
                </a:effectLst>
              </a:rPr>
              <a:t>inteligencia</a:t>
            </a:r>
            <a:r>
              <a:rPr lang="es-ES" sz="2800" b="1" dirty="0" smtClean="0">
                <a:ln w="1905"/>
                <a:solidFill>
                  <a:schemeClr val="tx2">
                    <a:lumMod val="75000"/>
                  </a:schemeClr>
                </a:solidFill>
                <a:effectLst>
                  <a:innerShdw blurRad="69850" dist="43180" dir="5400000">
                    <a:srgbClr val="000000">
                      <a:alpha val="65000"/>
                    </a:srgbClr>
                  </a:innerShdw>
                </a:effectLst>
              </a:rPr>
              <a:t> y la voluntad</a:t>
            </a:r>
            <a:r>
              <a:rPr lang="es-E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 capacidad de </a:t>
            </a: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vincularse</a:t>
            </a: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y que nos define como varones y mujeres</a:t>
            </a:r>
          </a:p>
        </p:txBody>
      </p:sp>
      <p:sp>
        <p:nvSpPr>
          <p:cNvPr id="12" name="11 Elipse"/>
          <p:cNvSpPr/>
          <p:nvPr/>
        </p:nvSpPr>
        <p:spPr>
          <a:xfrm>
            <a:off x="5364088" y="627534"/>
            <a:ext cx="2880320" cy="451596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Elipse"/>
          <p:cNvSpPr/>
          <p:nvPr/>
        </p:nvSpPr>
        <p:spPr>
          <a:xfrm>
            <a:off x="5652120" y="2931790"/>
            <a:ext cx="2304256" cy="2211710"/>
          </a:xfrm>
          <a:prstGeom prst="ellipse">
            <a:avLst/>
          </a:prstGeom>
          <a:solidFill>
            <a:srgbClr val="FFFF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10 Elipse"/>
          <p:cNvSpPr/>
          <p:nvPr/>
        </p:nvSpPr>
        <p:spPr>
          <a:xfrm>
            <a:off x="5652120" y="699543"/>
            <a:ext cx="2304256" cy="2211710"/>
          </a:xfrm>
          <a:prstGeom prst="ellipse">
            <a:avLst/>
          </a:prstGeom>
          <a:solidFill>
            <a:srgbClr val="4F81BD">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Elipse"/>
          <p:cNvSpPr/>
          <p:nvPr/>
        </p:nvSpPr>
        <p:spPr>
          <a:xfrm>
            <a:off x="5652120" y="1800200"/>
            <a:ext cx="2304256" cy="2211710"/>
          </a:xfrm>
          <a:prstGeom prst="ellipse">
            <a:avLst/>
          </a:prstGeom>
          <a:solidFill>
            <a:srgbClr val="00B05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66044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83518"/>
            <a:ext cx="8229600" cy="800100"/>
          </a:xfrm>
        </p:spPr>
        <p:txBody>
          <a:bodyPr>
            <a:normAutofit/>
          </a:bodyPr>
          <a:lstStyle/>
          <a:p>
            <a:r>
              <a:rPr lang="es-AR" b="1" dirty="0" smtClean="0"/>
              <a:t>La teología del Cuerpo</a:t>
            </a:r>
            <a:endParaRPr lang="es-AR" b="1" dirty="0"/>
          </a:p>
        </p:txBody>
      </p:sp>
      <p:pic>
        <p:nvPicPr>
          <p:cNvPr id="5" name="Picture 2" descr="C:\Users\Bangho\Documents\2019\Colegio\Noviazgo\PorQueJuanPabloIIPapaFami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7" y="1324487"/>
            <a:ext cx="6159283" cy="3839552"/>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010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7494"/>
            <a:ext cx="8229600" cy="800100"/>
          </a:xfrm>
        </p:spPr>
        <p:txBody>
          <a:bodyPr>
            <a:normAutofit/>
          </a:bodyPr>
          <a:lstStyle/>
          <a:p>
            <a:r>
              <a:rPr lang="es-AR" b="1" dirty="0" smtClean="0"/>
              <a:t>La teología del Cuerpo</a:t>
            </a:r>
            <a:endParaRPr lang="es-AR" b="1" dirty="0"/>
          </a:p>
        </p:txBody>
      </p:sp>
      <p:sp>
        <p:nvSpPr>
          <p:cNvPr id="4" name="2 Marcador de contenido"/>
          <p:cNvSpPr>
            <a:spLocks noGrp="1"/>
          </p:cNvSpPr>
          <p:nvPr>
            <p:ph idx="1"/>
          </p:nvPr>
        </p:nvSpPr>
        <p:spPr>
          <a:xfrm>
            <a:off x="457200" y="1131591"/>
            <a:ext cx="8219256" cy="3816423"/>
          </a:xfrm>
        </p:spPr>
        <p:txBody>
          <a:bodyPr>
            <a:normAutofit fontScale="92500" lnSpcReduction="10000"/>
          </a:bodyPr>
          <a:lstStyle/>
          <a:p>
            <a:pPr marL="36576" indent="0">
              <a:buNone/>
            </a:pPr>
            <a:r>
              <a:rPr lang="es-AR" sz="4400" b="1" dirty="0" err="1" smtClean="0"/>
              <a:t>Karol</a:t>
            </a:r>
            <a:r>
              <a:rPr lang="es-AR" sz="4400" b="1" dirty="0" smtClean="0"/>
              <a:t> Wojtyla - Juan Pablo II</a:t>
            </a:r>
          </a:p>
          <a:p>
            <a:pPr marL="379476" indent="-342900"/>
            <a:r>
              <a:rPr lang="es-AR" dirty="0"/>
              <a:t>Tarea pastoral siendo sacerdote y obispo</a:t>
            </a:r>
          </a:p>
          <a:p>
            <a:pPr marL="379476" indent="-342900"/>
            <a:r>
              <a:rPr lang="es-AR" dirty="0" smtClean="0"/>
              <a:t>Amor y responsabilidad</a:t>
            </a:r>
          </a:p>
          <a:p>
            <a:pPr marL="379476" indent="-342900"/>
            <a:r>
              <a:rPr lang="es-AR" dirty="0" smtClean="0"/>
              <a:t>Taller del orfebre</a:t>
            </a:r>
          </a:p>
          <a:p>
            <a:pPr marL="379476" indent="-342900"/>
            <a:r>
              <a:rPr lang="es-AR" dirty="0" smtClean="0"/>
              <a:t>Catequesis sobre el Cuerpo: 129 entre 1979 y 1984</a:t>
            </a:r>
          </a:p>
          <a:p>
            <a:pPr marL="379476" indent="-342900"/>
            <a:r>
              <a:rPr lang="es-AR" dirty="0" smtClean="0"/>
              <a:t>Dar respuesta al anhelo de libertad del hombre de hoy desde Cristo y su Palabra.</a:t>
            </a:r>
          </a:p>
          <a:p>
            <a:pPr marL="379476" indent="-342900"/>
            <a:r>
              <a:rPr lang="es-AR" dirty="0" smtClean="0"/>
              <a:t>Ofrecer una mirada positiva, realista y esperanzadora sobre el cuerpo humano y sobre la sexualidad conyugal.</a:t>
            </a:r>
            <a:endParaRPr lang="es-AR" dirty="0"/>
          </a:p>
        </p:txBody>
      </p:sp>
      <p:pic>
        <p:nvPicPr>
          <p:cNvPr id="6" name="Picture 2" descr="C:\Users\Bangho\Documents\2019\Libro género\teologia-del-cuerpo-el-regalo-de-san-juan-pablo-ii-catolicos-con-ac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8" y="66174"/>
            <a:ext cx="9144000" cy="507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50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1510"/>
            <a:ext cx="8229600" cy="800100"/>
          </a:xfrm>
        </p:spPr>
        <p:txBody>
          <a:bodyPr>
            <a:noAutofit/>
          </a:bodyPr>
          <a:lstStyle/>
          <a:p>
            <a:r>
              <a:rPr lang="es-AR" sz="3200" b="1" dirty="0" smtClean="0"/>
              <a:t>6. La Teología del Cuerpo</a:t>
            </a:r>
            <a:endParaRPr lang="es-AR" sz="3200" b="1" dirty="0"/>
          </a:p>
        </p:txBody>
      </p:sp>
      <p:sp>
        <p:nvSpPr>
          <p:cNvPr id="5" name="2 Marcador de contenido"/>
          <p:cNvSpPr>
            <a:spLocks noGrp="1"/>
          </p:cNvSpPr>
          <p:nvPr>
            <p:ph idx="1"/>
          </p:nvPr>
        </p:nvSpPr>
        <p:spPr>
          <a:xfrm>
            <a:off x="467544" y="1203598"/>
            <a:ext cx="8219256" cy="3607049"/>
          </a:xfrm>
        </p:spPr>
        <p:txBody>
          <a:bodyPr>
            <a:normAutofit/>
          </a:bodyPr>
          <a:lstStyle/>
          <a:p>
            <a:pPr marL="36576" indent="0">
              <a:buNone/>
            </a:pPr>
            <a:r>
              <a:rPr lang="es-AR" sz="2800" b="1" dirty="0" smtClean="0"/>
              <a:t>Un tríptico siguiendo tres palabras de Jesús: </a:t>
            </a:r>
          </a:p>
          <a:p>
            <a:pPr marL="493776" indent="-457200"/>
            <a:r>
              <a:rPr lang="es-AR" dirty="0" smtClean="0"/>
              <a:t>El varón y la mujer al principio (Mt 19 – </a:t>
            </a:r>
            <a:r>
              <a:rPr lang="es-AR" dirty="0" err="1" smtClean="0"/>
              <a:t>Gn</a:t>
            </a:r>
            <a:r>
              <a:rPr lang="es-AR" dirty="0" smtClean="0"/>
              <a:t> 1)</a:t>
            </a:r>
          </a:p>
          <a:p>
            <a:pPr marL="493776" indent="-457200"/>
            <a:r>
              <a:rPr lang="es-AR" dirty="0" smtClean="0"/>
              <a:t>El varón y la mujer bajo el pecado original y rescatados por Cristo (Mt 5)</a:t>
            </a:r>
          </a:p>
          <a:p>
            <a:pPr marL="493776" indent="-457200"/>
            <a:r>
              <a:rPr lang="es-AR" dirty="0" smtClean="0"/>
              <a:t>El varón y la mujer en la resurrección del último día.</a:t>
            </a:r>
          </a:p>
          <a:p>
            <a:pPr marL="36576" indent="0">
              <a:buNone/>
            </a:pPr>
            <a:endParaRPr lang="es-AR" sz="2400" dirty="0"/>
          </a:p>
        </p:txBody>
      </p:sp>
    </p:spTree>
    <p:extLst>
      <p:ext uri="{BB962C8B-B14F-4D97-AF65-F5344CB8AC3E}">
        <p14:creationId xmlns:p14="http://schemas.microsoft.com/office/powerpoint/2010/main" val="41034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1510"/>
            <a:ext cx="8229600" cy="800100"/>
          </a:xfrm>
        </p:spPr>
        <p:txBody>
          <a:bodyPr>
            <a:noAutofit/>
          </a:bodyPr>
          <a:lstStyle/>
          <a:p>
            <a:r>
              <a:rPr lang="es-AR" sz="3200" b="1" dirty="0" smtClean="0"/>
              <a:t>6. La teología del cuerpo</a:t>
            </a:r>
            <a:endParaRPr lang="es-AR" sz="3200" b="1" dirty="0"/>
          </a:p>
        </p:txBody>
      </p:sp>
      <p:sp>
        <p:nvSpPr>
          <p:cNvPr id="6" name="5 Marcador de contenido"/>
          <p:cNvSpPr>
            <a:spLocks noGrp="1"/>
          </p:cNvSpPr>
          <p:nvPr>
            <p:ph idx="1"/>
          </p:nvPr>
        </p:nvSpPr>
        <p:spPr>
          <a:xfrm>
            <a:off x="107504" y="1200152"/>
            <a:ext cx="8856984" cy="3527119"/>
          </a:xfrm>
          <a:prstGeom prst="rect">
            <a:avLst/>
          </a:prstGeom>
          <a:noFill/>
        </p:spPr>
        <p:txBody>
          <a:bodyPr wrap="square" lIns="91440" tIns="45720" rIns="91440" bIns="45720">
            <a:spAutoFit/>
          </a:bodyPr>
          <a:lstStyle/>
          <a:p>
            <a:pPr marL="0" indent="0" algn="r">
              <a:buNone/>
            </a:pPr>
            <a:r>
              <a:rPr lang="es-AR" sz="3100" b="1" dirty="0" smtClean="0">
                <a:ln w="10541" cmpd="sng">
                  <a:solidFill>
                    <a:schemeClr val="accent1">
                      <a:shade val="88000"/>
                      <a:satMod val="110000"/>
                    </a:schemeClr>
                  </a:solidFill>
                  <a:prstDash val="solid"/>
                </a:ln>
                <a:latin typeface="Arial" pitchFamily="34" charset="0"/>
                <a:cs typeface="Arial" pitchFamily="34" charset="0"/>
              </a:rPr>
              <a:t>«</a:t>
            </a:r>
            <a:r>
              <a:rPr lang="es-AR" sz="3100" dirty="0" smtClean="0"/>
              <a:t>¿</a:t>
            </a:r>
            <a:r>
              <a:rPr lang="es-AR" sz="3100" dirty="0"/>
              <a:t>No han leído ustedes que el Creador, desde el principio, </a:t>
            </a:r>
            <a:r>
              <a:rPr lang="es-AR" sz="3100" b="1" i="1" dirty="0"/>
              <a:t>los hizo varón y mujer</a:t>
            </a:r>
            <a:r>
              <a:rPr lang="es-AR" sz="3100" dirty="0"/>
              <a:t>; y que dijo: "Por eso, el hombre dejará a su </a:t>
            </a:r>
            <a:r>
              <a:rPr lang="es-AR" sz="3100" b="1" dirty="0"/>
              <a:t>padre</a:t>
            </a:r>
            <a:r>
              <a:rPr lang="es-AR" sz="3100" dirty="0"/>
              <a:t> y a su </a:t>
            </a:r>
            <a:r>
              <a:rPr lang="es-AR" sz="3100" b="1" dirty="0"/>
              <a:t>madre</a:t>
            </a:r>
            <a:r>
              <a:rPr lang="es-AR" sz="3100" dirty="0"/>
              <a:t> para unirse a su </a:t>
            </a:r>
            <a:r>
              <a:rPr lang="es-AR" sz="3100" b="1" dirty="0"/>
              <a:t>mujer</a:t>
            </a:r>
            <a:r>
              <a:rPr lang="es-AR" sz="3100" dirty="0"/>
              <a:t>, y los dos no serán sino una sola carne</a:t>
            </a:r>
            <a:r>
              <a:rPr lang="es-AR" sz="3100" dirty="0" smtClean="0"/>
              <a:t>"?</a:t>
            </a:r>
          </a:p>
          <a:p>
            <a:pPr marL="0" indent="0" algn="r">
              <a:buNone/>
            </a:pPr>
            <a:r>
              <a:rPr lang="es-AR" sz="3100" dirty="0" smtClean="0"/>
              <a:t>De </a:t>
            </a:r>
            <a:r>
              <a:rPr lang="es-AR" sz="3100" dirty="0"/>
              <a:t>manera que ya no son dos, sino una sola carne. Que el hombre no separe lo que Dios ha unido». (Mt 19, 4-6</a:t>
            </a:r>
            <a:r>
              <a:rPr lang="es-AR" sz="3100" dirty="0" smtClean="0"/>
              <a:t>)</a:t>
            </a:r>
            <a:endParaRPr lang="es-AR" sz="3100" b="1" dirty="0" smtClean="0">
              <a:ln w="10541" cmpd="sng">
                <a:solidFill>
                  <a:schemeClr val="accent1">
                    <a:shade val="88000"/>
                    <a:satMod val="110000"/>
                  </a:schemeClr>
                </a:solidFill>
                <a:prstDash val="solid"/>
              </a:ln>
              <a:latin typeface="Arial" pitchFamily="34" charset="0"/>
              <a:cs typeface="Arial" pitchFamily="34" charset="0"/>
            </a:endParaRPr>
          </a:p>
        </p:txBody>
      </p:sp>
    </p:spTree>
    <p:extLst>
      <p:ext uri="{BB962C8B-B14F-4D97-AF65-F5344CB8AC3E}">
        <p14:creationId xmlns:p14="http://schemas.microsoft.com/office/powerpoint/2010/main" val="345890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83518"/>
            <a:ext cx="8229600" cy="800100"/>
          </a:xfrm>
        </p:spPr>
        <p:txBody>
          <a:bodyPr>
            <a:normAutofit/>
          </a:bodyPr>
          <a:lstStyle/>
          <a:p>
            <a:r>
              <a:rPr lang="es-AR" b="1" dirty="0" smtClean="0"/>
              <a:t>6. La Teología del Cuerpo</a:t>
            </a:r>
            <a:endParaRPr lang="es-AR" b="1" dirty="0"/>
          </a:p>
        </p:txBody>
      </p:sp>
      <p:sp>
        <p:nvSpPr>
          <p:cNvPr id="6" name="5 Marcador de contenido"/>
          <p:cNvSpPr>
            <a:spLocks noGrp="1"/>
          </p:cNvSpPr>
          <p:nvPr>
            <p:ph idx="1"/>
          </p:nvPr>
        </p:nvSpPr>
        <p:spPr>
          <a:xfrm>
            <a:off x="0" y="1491630"/>
            <a:ext cx="8856984" cy="2308324"/>
          </a:xfrm>
          <a:prstGeom prst="rect">
            <a:avLst/>
          </a:prstGeom>
          <a:noFill/>
        </p:spPr>
        <p:txBody>
          <a:bodyPr wrap="square" lIns="91440" tIns="45720" rIns="91440" bIns="45720">
            <a:spAutoFit/>
          </a:bodyPr>
          <a:lstStyle/>
          <a:p>
            <a:pPr marL="0" indent="0" algn="r">
              <a:buNone/>
            </a:pPr>
            <a:r>
              <a:rPr lang="es-AR" sz="4800" b="1" dirty="0" smtClean="0">
                <a:ln w="10541" cmpd="sng">
                  <a:solidFill>
                    <a:schemeClr val="accent1">
                      <a:shade val="88000"/>
                      <a:satMod val="110000"/>
                    </a:schemeClr>
                  </a:solidFill>
                  <a:prstDash val="solid"/>
                </a:ln>
                <a:latin typeface="Arial" pitchFamily="34" charset="0"/>
                <a:cs typeface="Arial" pitchFamily="34" charset="0"/>
              </a:rPr>
              <a:t>«Los creó a imagen de Dios, los creó varón y mujer» (</a:t>
            </a:r>
            <a:r>
              <a:rPr lang="es-AR" sz="4800" b="1" dirty="0" err="1" smtClean="0">
                <a:ln w="10541" cmpd="sng">
                  <a:solidFill>
                    <a:schemeClr val="accent1">
                      <a:shade val="88000"/>
                      <a:satMod val="110000"/>
                    </a:schemeClr>
                  </a:solidFill>
                  <a:prstDash val="solid"/>
                </a:ln>
                <a:latin typeface="Arial" pitchFamily="34" charset="0"/>
                <a:cs typeface="Arial" pitchFamily="34" charset="0"/>
              </a:rPr>
              <a:t>Gn</a:t>
            </a:r>
            <a:r>
              <a:rPr lang="es-AR" sz="4800" b="1" dirty="0" smtClean="0">
                <a:ln w="10541" cmpd="sng">
                  <a:solidFill>
                    <a:schemeClr val="accent1">
                      <a:shade val="88000"/>
                      <a:satMod val="110000"/>
                    </a:schemeClr>
                  </a:solidFill>
                  <a:prstDash val="solid"/>
                </a:ln>
                <a:latin typeface="Arial" pitchFamily="34" charset="0"/>
                <a:cs typeface="Arial" pitchFamily="34" charset="0"/>
              </a:rPr>
              <a:t> 1, 27)</a:t>
            </a:r>
          </a:p>
        </p:txBody>
      </p:sp>
    </p:spTree>
    <p:extLst>
      <p:ext uri="{BB962C8B-B14F-4D97-AF65-F5344CB8AC3E}">
        <p14:creationId xmlns:p14="http://schemas.microsoft.com/office/powerpoint/2010/main" val="147944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426128" y="306280"/>
            <a:ext cx="8260672" cy="779570"/>
          </a:xfrm>
        </p:spPr>
        <p:txBody>
          <a:bodyPr/>
          <a:lstStyle/>
          <a:p>
            <a:r>
              <a:rPr lang="es-AR" dirty="0"/>
              <a:t>Nuestro punto de Partida: Dios</a:t>
            </a:r>
          </a:p>
        </p:txBody>
      </p:sp>
      <p:sp>
        <p:nvSpPr>
          <p:cNvPr id="8" name="7 Rectángulo"/>
          <p:cNvSpPr/>
          <p:nvPr/>
        </p:nvSpPr>
        <p:spPr>
          <a:xfrm>
            <a:off x="533996" y="1340768"/>
            <a:ext cx="2056143" cy="830997"/>
          </a:xfrm>
          <a:prstGeom prst="rect">
            <a:avLst/>
          </a:prstGeom>
          <a:noFill/>
        </p:spPr>
        <p:txBody>
          <a:bodyPr wrap="square" lIns="91440" tIns="45720" rIns="91440" bIns="45720">
            <a:spAutoFit/>
          </a:bodyPr>
          <a:lstStyle/>
          <a:p>
            <a:pPr algn="ctr"/>
            <a:r>
              <a:rPr lang="es-E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Padre</a:t>
            </a:r>
            <a:endParaRPr lang="es-ES" sz="4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8 Rectángulo"/>
          <p:cNvSpPr/>
          <p:nvPr/>
        </p:nvSpPr>
        <p:spPr>
          <a:xfrm>
            <a:off x="6774989" y="1340768"/>
            <a:ext cx="1587294" cy="830997"/>
          </a:xfrm>
          <a:prstGeom prst="rect">
            <a:avLst/>
          </a:prstGeom>
          <a:noFill/>
        </p:spPr>
        <p:txBody>
          <a:bodyPr wrap="none" lIns="91440" tIns="45720" rIns="91440" bIns="45720">
            <a:spAutoFit/>
          </a:bodyPr>
          <a:lstStyle/>
          <a:p>
            <a:pPr algn="ctr"/>
            <a:r>
              <a:rPr lang="es-ES"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Hijo</a:t>
            </a: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9 Rectángulo"/>
          <p:cNvSpPr/>
          <p:nvPr/>
        </p:nvSpPr>
        <p:spPr>
          <a:xfrm>
            <a:off x="2540995" y="3789040"/>
            <a:ext cx="416620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Espíritu Santo</a:t>
            </a:r>
            <a:endPar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11" name="10 Grupo"/>
          <p:cNvGrpSpPr/>
          <p:nvPr/>
        </p:nvGrpSpPr>
        <p:grpSpPr>
          <a:xfrm>
            <a:off x="2622228" y="1760868"/>
            <a:ext cx="3816425" cy="617629"/>
            <a:chOff x="2483768" y="2480948"/>
            <a:chExt cx="3816425" cy="617629"/>
          </a:xfrm>
        </p:grpSpPr>
        <p:sp>
          <p:nvSpPr>
            <p:cNvPr id="12" name="11 Flecha derecha"/>
            <p:cNvSpPr/>
            <p:nvPr/>
          </p:nvSpPr>
          <p:spPr>
            <a:xfrm>
              <a:off x="2627785" y="2852936"/>
              <a:ext cx="3672408" cy="245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12 Rectángulo"/>
            <p:cNvSpPr/>
            <p:nvPr/>
          </p:nvSpPr>
          <p:spPr>
            <a:xfrm>
              <a:off x="2483768" y="2480948"/>
              <a:ext cx="2030492" cy="523220"/>
            </a:xfrm>
            <a:prstGeom prst="rect">
              <a:avLst/>
            </a:prstGeom>
            <a:noFill/>
          </p:spPr>
          <p:txBody>
            <a:bodyPr wrap="none" lIns="91440" tIns="45720" rIns="91440" bIns="45720">
              <a:spAutoFit/>
            </a:bodyPr>
            <a:lstStyle/>
            <a:p>
              <a:pPr algn="ct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es-E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 da entero</a:t>
              </a:r>
              <a:endParaRPr lang="es-ES" sz="2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grpSp>
        <p:nvGrpSpPr>
          <p:cNvPr id="14" name="13 Grupo"/>
          <p:cNvGrpSpPr/>
          <p:nvPr/>
        </p:nvGrpSpPr>
        <p:grpSpPr>
          <a:xfrm>
            <a:off x="2766245" y="1484784"/>
            <a:ext cx="3838224" cy="576064"/>
            <a:chOff x="2627785" y="2204864"/>
            <a:chExt cx="3838224" cy="576064"/>
          </a:xfrm>
        </p:grpSpPr>
        <p:sp>
          <p:nvSpPr>
            <p:cNvPr id="15" name="14 Flecha derecha"/>
            <p:cNvSpPr/>
            <p:nvPr/>
          </p:nvSpPr>
          <p:spPr>
            <a:xfrm flipH="1">
              <a:off x="2627785" y="2204864"/>
              <a:ext cx="3600398" cy="245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15 Rectángulo"/>
            <p:cNvSpPr/>
            <p:nvPr/>
          </p:nvSpPr>
          <p:spPr>
            <a:xfrm>
              <a:off x="4132420" y="2257708"/>
              <a:ext cx="2333589" cy="523220"/>
            </a:xfrm>
            <a:prstGeom prst="rect">
              <a:avLst/>
            </a:prstGeom>
            <a:noFill/>
          </p:spPr>
          <p:txBody>
            <a:bodyPr wrap="none" lIns="91440" tIns="45720" rIns="91440" bIns="45720">
              <a:spAutoFit/>
            </a:bodyPr>
            <a:lstStyle/>
            <a:p>
              <a:pPr algn="ctr"/>
              <a:r>
                <a:rPr lang="es-E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a:t>
              </a:r>
              <a:r>
                <a:rPr lang="es-E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 da entero</a:t>
              </a:r>
              <a:endParaRPr lang="es-E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pSp>
      <p:grpSp>
        <p:nvGrpSpPr>
          <p:cNvPr id="17" name="16 Grupo"/>
          <p:cNvGrpSpPr/>
          <p:nvPr/>
        </p:nvGrpSpPr>
        <p:grpSpPr>
          <a:xfrm>
            <a:off x="251739" y="2571164"/>
            <a:ext cx="8704627" cy="1001853"/>
            <a:chOff x="113279" y="3291244"/>
            <a:chExt cx="8704627" cy="1001853"/>
          </a:xfrm>
        </p:grpSpPr>
        <p:sp>
          <p:nvSpPr>
            <p:cNvPr id="18" name="17 Flecha derecha"/>
            <p:cNvSpPr/>
            <p:nvPr/>
          </p:nvSpPr>
          <p:spPr>
            <a:xfrm rot="5400000">
              <a:off x="4007006" y="3708144"/>
              <a:ext cx="957264" cy="212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18 Rectángulo"/>
            <p:cNvSpPr/>
            <p:nvPr/>
          </p:nvSpPr>
          <p:spPr>
            <a:xfrm>
              <a:off x="113279" y="3291244"/>
              <a:ext cx="8704627"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 su mutuo don brota una      persona igual en dignidad</a:t>
              </a:r>
              <a:endPar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spTree>
    <p:extLst>
      <p:ext uri="{BB962C8B-B14F-4D97-AF65-F5344CB8AC3E}">
        <p14:creationId xmlns:p14="http://schemas.microsoft.com/office/powerpoint/2010/main" val="342564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sp>
        <p:nvSpPr>
          <p:cNvPr id="4" name="3 Rectángulo"/>
          <p:cNvSpPr/>
          <p:nvPr/>
        </p:nvSpPr>
        <p:spPr>
          <a:xfrm>
            <a:off x="418554" y="533267"/>
            <a:ext cx="2056143" cy="830997"/>
          </a:xfrm>
          <a:prstGeom prst="rect">
            <a:avLst/>
          </a:prstGeom>
          <a:noFill/>
        </p:spPr>
        <p:txBody>
          <a:bodyPr wrap="square" lIns="91440" tIns="45720" rIns="91440" bIns="45720">
            <a:spAutoFit/>
          </a:bodyPr>
          <a:lstStyle/>
          <a:p>
            <a:pPr algn="ctr"/>
            <a:r>
              <a:rPr lang="es-E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Varón</a:t>
            </a:r>
            <a:endParaRPr lang="es-ES" sz="4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4 Rectángulo"/>
          <p:cNvSpPr/>
          <p:nvPr/>
        </p:nvSpPr>
        <p:spPr>
          <a:xfrm>
            <a:off x="6584954" y="533267"/>
            <a:ext cx="2106667" cy="830997"/>
          </a:xfrm>
          <a:prstGeom prst="rect">
            <a:avLst/>
          </a:prstGeom>
          <a:noFill/>
        </p:spPr>
        <p:txBody>
          <a:bodyPr wrap="none" lIns="91440" tIns="45720" rIns="91440" bIns="45720">
            <a:spAutoFit/>
          </a:bodyPr>
          <a:lstStyle/>
          <a:p>
            <a:pPr algn="ctr"/>
            <a:r>
              <a:rPr lang="es-ES"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Mujer</a:t>
            </a: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5 Rectángulo"/>
          <p:cNvSpPr/>
          <p:nvPr/>
        </p:nvSpPr>
        <p:spPr>
          <a:xfrm>
            <a:off x="3902658" y="2621499"/>
            <a:ext cx="134043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Hijo</a:t>
            </a:r>
            <a:endPar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7" name="6 Grupo"/>
          <p:cNvGrpSpPr/>
          <p:nvPr/>
        </p:nvGrpSpPr>
        <p:grpSpPr>
          <a:xfrm>
            <a:off x="2506786" y="953367"/>
            <a:ext cx="3816425" cy="617629"/>
            <a:chOff x="2483768" y="2480948"/>
            <a:chExt cx="3816425" cy="617629"/>
          </a:xfrm>
        </p:grpSpPr>
        <p:sp>
          <p:nvSpPr>
            <p:cNvPr id="8" name="7 Flecha derecha"/>
            <p:cNvSpPr/>
            <p:nvPr/>
          </p:nvSpPr>
          <p:spPr>
            <a:xfrm>
              <a:off x="2627785" y="2852936"/>
              <a:ext cx="3672408" cy="245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2483768" y="2480948"/>
              <a:ext cx="2030492" cy="523220"/>
            </a:xfrm>
            <a:prstGeom prst="rect">
              <a:avLst/>
            </a:prstGeom>
            <a:noFill/>
          </p:spPr>
          <p:txBody>
            <a:bodyPr wrap="none" lIns="91440" tIns="45720" rIns="91440" bIns="45720">
              <a:spAutoFit/>
            </a:bodyPr>
            <a:lstStyle/>
            <a:p>
              <a:pPr algn="ct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es-E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 da entero</a:t>
              </a:r>
              <a:endParaRPr lang="es-ES" sz="2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grpSp>
        <p:nvGrpSpPr>
          <p:cNvPr id="10" name="9 Grupo"/>
          <p:cNvGrpSpPr/>
          <p:nvPr/>
        </p:nvGrpSpPr>
        <p:grpSpPr>
          <a:xfrm>
            <a:off x="2650803" y="677283"/>
            <a:ext cx="3827965" cy="576064"/>
            <a:chOff x="2627785" y="2204864"/>
            <a:chExt cx="3827965" cy="576064"/>
          </a:xfrm>
        </p:grpSpPr>
        <p:sp>
          <p:nvSpPr>
            <p:cNvPr id="11" name="10 Flecha derecha"/>
            <p:cNvSpPr/>
            <p:nvPr/>
          </p:nvSpPr>
          <p:spPr>
            <a:xfrm flipH="1">
              <a:off x="2627785" y="2204864"/>
              <a:ext cx="3600398" cy="245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11 Rectángulo"/>
            <p:cNvSpPr/>
            <p:nvPr/>
          </p:nvSpPr>
          <p:spPr>
            <a:xfrm>
              <a:off x="4142680" y="2257708"/>
              <a:ext cx="2313070" cy="523220"/>
            </a:xfrm>
            <a:prstGeom prst="rect">
              <a:avLst/>
            </a:prstGeom>
            <a:noFill/>
          </p:spPr>
          <p:txBody>
            <a:bodyPr wrap="none" lIns="91440" tIns="45720" rIns="91440" bIns="45720">
              <a:spAutoFit/>
            </a:bodyPr>
            <a:lstStyle/>
            <a:p>
              <a:pPr algn="ctr"/>
              <a:r>
                <a:rPr lang="es-E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a:t>
              </a:r>
              <a:r>
                <a:rPr lang="es-E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 da entera</a:t>
              </a:r>
              <a:endParaRPr lang="es-E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pSp>
      <p:grpSp>
        <p:nvGrpSpPr>
          <p:cNvPr id="13" name="12 Grupo"/>
          <p:cNvGrpSpPr/>
          <p:nvPr/>
        </p:nvGrpSpPr>
        <p:grpSpPr>
          <a:xfrm>
            <a:off x="136297" y="1763663"/>
            <a:ext cx="8704627" cy="1001853"/>
            <a:chOff x="113279" y="3291244"/>
            <a:chExt cx="8704627" cy="1001853"/>
          </a:xfrm>
        </p:grpSpPr>
        <p:sp>
          <p:nvSpPr>
            <p:cNvPr id="14" name="13 Flecha derecha"/>
            <p:cNvSpPr/>
            <p:nvPr/>
          </p:nvSpPr>
          <p:spPr>
            <a:xfrm rot="5400000">
              <a:off x="4007006" y="3708144"/>
              <a:ext cx="957264" cy="212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14 Rectángulo"/>
            <p:cNvSpPr/>
            <p:nvPr/>
          </p:nvSpPr>
          <p:spPr>
            <a:xfrm>
              <a:off x="113279" y="3291244"/>
              <a:ext cx="8704627"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 su mutuo don brota una      persona igual en dignidad</a:t>
              </a:r>
              <a:endPar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sp>
        <p:nvSpPr>
          <p:cNvPr id="16" name="15 Rectángulo"/>
          <p:cNvSpPr/>
          <p:nvPr/>
        </p:nvSpPr>
        <p:spPr>
          <a:xfrm>
            <a:off x="381630" y="3450362"/>
            <a:ext cx="8467383" cy="1569660"/>
          </a:xfrm>
          <a:prstGeom prst="rect">
            <a:avLst/>
          </a:prstGeom>
          <a:noFill/>
        </p:spPr>
        <p:txBody>
          <a:bodyPr wrap="none" lIns="91440" tIns="45720" rIns="91440" bIns="45720">
            <a:spAutoFit/>
          </a:bodyPr>
          <a:lstStyle/>
          <a:p>
            <a:pPr algn="ctr"/>
            <a:r>
              <a:rPr lang="es-E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 unión total y fecunda del varón</a:t>
            </a:r>
          </a:p>
          <a:p>
            <a:pPr algn="ctr"/>
            <a:r>
              <a:rPr lang="es-E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 la mujer es Sacramento (signo sensible)</a:t>
            </a:r>
          </a:p>
          <a:p>
            <a:pPr algn="ctr"/>
            <a:r>
              <a:rPr lang="es-E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
            </a:r>
            <a:r>
              <a:rPr lang="es-E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el Dios invisible</a:t>
            </a:r>
            <a:endParaRPr lang="es-ES" sz="1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4048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411510"/>
            <a:ext cx="8229600" cy="4876006"/>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ctr">
              <a:buFont typeface="Georgia"/>
              <a:buNone/>
            </a:pPr>
            <a:r>
              <a:rPr lang="es-AR" dirty="0" smtClean="0"/>
              <a:t>La feminidad y masculinidad, el atractivo recíproco y la complementariedad no son una creación de la cultura sino que son un reflejo de la vida </a:t>
            </a:r>
            <a:r>
              <a:rPr lang="es-AR" dirty="0" err="1" smtClean="0"/>
              <a:t>intratrinitaria</a:t>
            </a:r>
            <a:r>
              <a:rPr lang="es-AR" dirty="0" smtClean="0"/>
              <a:t>, una consecuencia de ser imagen y semejanza de Dios Trino.</a:t>
            </a:r>
          </a:p>
          <a:p>
            <a:pPr marL="0" indent="0" algn="ctr">
              <a:buFont typeface="Georgia"/>
              <a:buNone/>
            </a:pPr>
            <a:endParaRPr lang="es-AR" dirty="0"/>
          </a:p>
          <a:p>
            <a:pPr marL="0" indent="0" algn="ctr">
              <a:buFont typeface="Georgia"/>
              <a:buNone/>
            </a:pPr>
            <a:r>
              <a:rPr lang="es-AR" dirty="0" smtClean="0"/>
              <a:t>El cuerpo humano en su dimensión sexuada tiene una doble </a:t>
            </a:r>
            <a:r>
              <a:rPr lang="es-AR" dirty="0" err="1" smtClean="0"/>
              <a:t>sacramentalidad</a:t>
            </a:r>
            <a:r>
              <a:rPr lang="es-AR" dirty="0" smtClean="0"/>
              <a:t>: la de revelar y mostrar visiblemente lo íntimo de la persona (su alma) y la de revelar al Dios Uno y Trino.</a:t>
            </a:r>
          </a:p>
        </p:txBody>
      </p:sp>
    </p:spTree>
    <p:extLst>
      <p:ext uri="{BB962C8B-B14F-4D97-AF65-F5344CB8AC3E}">
        <p14:creationId xmlns:p14="http://schemas.microsoft.com/office/powerpoint/2010/main" val="302002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411510"/>
            <a:ext cx="8229600" cy="4876006"/>
          </a:xfrm>
          <a:prstGeom prst="rect">
            <a:avLst/>
          </a:prstGeom>
        </p:spPr>
        <p:txBody>
          <a:bodyPr vert="horz">
            <a:normAutofit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ctr">
              <a:buFont typeface="Georgia"/>
              <a:buNone/>
            </a:pPr>
            <a:r>
              <a:rPr lang="es-AR" dirty="0" smtClean="0"/>
              <a:t>El segundo relato de la Creación nos recuerda de manera poética:</a:t>
            </a:r>
          </a:p>
          <a:p>
            <a:pPr marL="457200" indent="-457200" algn="ctr"/>
            <a:r>
              <a:rPr lang="es-AR" dirty="0" smtClean="0"/>
              <a:t>Que tanto el cuerpo (arcilla del suelo) como el alma (aliento de vida) son queridos y creados por Dios.</a:t>
            </a:r>
          </a:p>
          <a:p>
            <a:pPr marL="457200" indent="-457200" algn="ctr"/>
            <a:r>
              <a:rPr lang="es-AR" dirty="0" smtClean="0"/>
              <a:t>Que la «soledad originaria» del Hombre solo encuentra alivio en la comunión con otro igual en dignidad y diferente en su carácter sexuado.</a:t>
            </a:r>
          </a:p>
          <a:p>
            <a:pPr marL="457200" indent="-457200" algn="ctr"/>
            <a:r>
              <a:rPr lang="es-AR" dirty="0" smtClean="0"/>
              <a:t>Que la diferencia sexual –en el proyecto de Dios- no entrañaba competencia ni discordia, sino gozo y enriquecimiento: «esta sí que es hueso de mis huesos y carne de mi carne».</a:t>
            </a:r>
            <a:endParaRPr lang="es-AR" dirty="0"/>
          </a:p>
        </p:txBody>
      </p:sp>
    </p:spTree>
    <p:extLst>
      <p:ext uri="{BB962C8B-B14F-4D97-AF65-F5344CB8AC3E}">
        <p14:creationId xmlns:p14="http://schemas.microsoft.com/office/powerpoint/2010/main" val="195569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Elipse"/>
          <p:cNvSpPr/>
          <p:nvPr/>
        </p:nvSpPr>
        <p:spPr>
          <a:xfrm>
            <a:off x="5267684" y="1723716"/>
            <a:ext cx="2664296" cy="2373238"/>
          </a:xfrm>
          <a:prstGeom prst="ellipse">
            <a:avLst/>
          </a:prstGeom>
          <a:solidFill>
            <a:srgbClr val="FFFF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dirty="0" smtClean="0">
                <a:ln w="18415" cmpd="sng">
                  <a:noFill/>
                  <a:prstDash val="solid"/>
                </a:ln>
                <a:solidFill>
                  <a:schemeClr val="tx1"/>
                </a:solidFill>
                <a:effectLst>
                  <a:outerShdw blurRad="63500" dir="3600000" algn="tl" rotWithShape="0">
                    <a:srgbClr val="000000">
                      <a:alpha val="70000"/>
                    </a:srgbClr>
                  </a:outerShdw>
                </a:effectLst>
              </a:rPr>
              <a:t>Cuerpo</a:t>
            </a:r>
            <a:endParaRPr lang="es-AR" dirty="0">
              <a:ln w="18415" cmpd="sng">
                <a:noFill/>
                <a:prstDash val="solid"/>
              </a:ln>
              <a:solidFill>
                <a:schemeClr val="tx1"/>
              </a:solidFill>
              <a:effectLst>
                <a:outerShdw blurRad="63500" dir="3600000" algn="tl" rotWithShape="0">
                  <a:srgbClr val="000000">
                    <a:alpha val="70000"/>
                  </a:srgbClr>
                </a:outerShdw>
              </a:effectLst>
            </a:endParaRPr>
          </a:p>
        </p:txBody>
      </p:sp>
      <p:sp>
        <p:nvSpPr>
          <p:cNvPr id="8" name="7 Elipse"/>
          <p:cNvSpPr/>
          <p:nvPr/>
        </p:nvSpPr>
        <p:spPr>
          <a:xfrm>
            <a:off x="4095328" y="165275"/>
            <a:ext cx="2672432" cy="2540817"/>
          </a:xfrm>
          <a:prstGeom prst="ellipse">
            <a:avLst/>
          </a:prstGeom>
          <a:solidFill>
            <a:srgbClr val="4F81BD">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Espíritu</a:t>
            </a:r>
          </a:p>
          <a:p>
            <a:pPr algn="ctr"/>
            <a:r>
              <a:rPr lang="es-A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s-AR"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intelig</a:t>
            </a:r>
            <a:r>
              <a:rPr lang="es-A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algn="ctr"/>
            <a:r>
              <a:rPr lang="es-AR"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Volun</a:t>
            </a:r>
            <a:r>
              <a:rPr lang="es-A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s-A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8 Elipse"/>
          <p:cNvSpPr/>
          <p:nvPr/>
        </p:nvSpPr>
        <p:spPr>
          <a:xfrm>
            <a:off x="6399584" y="123478"/>
            <a:ext cx="2564904" cy="2592288"/>
          </a:xfrm>
          <a:prstGeom prst="ellipse">
            <a:avLst/>
          </a:prstGeom>
          <a:solidFill>
            <a:srgbClr val="00B05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Afectos</a:t>
            </a:r>
            <a:endParaRPr lang="es-A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 name="9 Elipse"/>
          <p:cNvSpPr/>
          <p:nvPr/>
        </p:nvSpPr>
        <p:spPr>
          <a:xfrm>
            <a:off x="467544" y="462980"/>
            <a:ext cx="2880320" cy="451596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10 Elipse"/>
          <p:cNvSpPr/>
          <p:nvPr/>
        </p:nvSpPr>
        <p:spPr>
          <a:xfrm>
            <a:off x="755576" y="2767236"/>
            <a:ext cx="2304256" cy="2211710"/>
          </a:xfrm>
          <a:prstGeom prst="ellipse">
            <a:avLst/>
          </a:prstGeom>
          <a:solidFill>
            <a:srgbClr val="FFFF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11 Elipse"/>
          <p:cNvSpPr/>
          <p:nvPr/>
        </p:nvSpPr>
        <p:spPr>
          <a:xfrm>
            <a:off x="755576" y="534989"/>
            <a:ext cx="2304256" cy="2211710"/>
          </a:xfrm>
          <a:prstGeom prst="ellipse">
            <a:avLst/>
          </a:prstGeom>
          <a:solidFill>
            <a:srgbClr val="4F81BD">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12 Elipse"/>
          <p:cNvSpPr/>
          <p:nvPr/>
        </p:nvSpPr>
        <p:spPr>
          <a:xfrm>
            <a:off x="755576" y="1635646"/>
            <a:ext cx="2304256" cy="2211710"/>
          </a:xfrm>
          <a:prstGeom prst="ellipse">
            <a:avLst/>
          </a:prstGeom>
          <a:solidFill>
            <a:srgbClr val="00B05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13 Rectángulo"/>
          <p:cNvSpPr/>
          <p:nvPr/>
        </p:nvSpPr>
        <p:spPr>
          <a:xfrm>
            <a:off x="31924" y="-131152"/>
            <a:ext cx="4390946" cy="707886"/>
          </a:xfrm>
          <a:prstGeom prst="rect">
            <a:avLst/>
          </a:prstGeom>
          <a:noFill/>
        </p:spPr>
        <p:txBody>
          <a:bodyPr wrap="none" lIns="91440" tIns="45720" rIns="91440" bIns="45720">
            <a:spAutoFit/>
          </a:bodyPr>
          <a:lstStyle/>
          <a:p>
            <a:pPr algn="ctr"/>
            <a:r>
              <a:rPr lang="es-E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Persona humana</a:t>
            </a:r>
            <a:endParaRPr lang="es-E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5" name="14 Rectángulo"/>
          <p:cNvSpPr/>
          <p:nvPr/>
        </p:nvSpPr>
        <p:spPr>
          <a:xfrm>
            <a:off x="2177589" y="3915922"/>
            <a:ext cx="6787436" cy="1138773"/>
          </a:xfrm>
          <a:prstGeom prst="rect">
            <a:avLst/>
          </a:prstGeom>
          <a:noFill/>
        </p:spPr>
        <p:txBody>
          <a:bodyPr wrap="none" lIns="91440" tIns="45720" rIns="91440" bIns="45720">
            <a:spAutoFit/>
          </a:bodyPr>
          <a:lstStyle/>
          <a:p>
            <a:pPr algn="ctr"/>
            <a:r>
              <a:rPr lang="es-ES" sz="2400" b="1" dirty="0" smtClean="0">
                <a:ln w="10541" cmpd="sng">
                  <a:solidFill>
                    <a:schemeClr val="accent1">
                      <a:shade val="88000"/>
                      <a:satMod val="110000"/>
                    </a:schemeClr>
                  </a:solidFill>
                  <a:prstDash val="solid"/>
                </a:ln>
              </a:rPr>
              <a:t>Todas las dimensiones son queridas por Dios</a:t>
            </a:r>
          </a:p>
          <a:p>
            <a:pPr algn="ctr"/>
            <a:r>
              <a:rPr lang="es-ES" sz="2400" b="1" dirty="0" smtClean="0">
                <a:ln w="10541" cmpd="sng">
                  <a:solidFill>
                    <a:schemeClr val="accent1">
                      <a:shade val="88000"/>
                      <a:satMod val="110000"/>
                    </a:schemeClr>
                  </a:solidFill>
                  <a:prstDash val="solid"/>
                </a:ln>
              </a:rPr>
              <a:t>Todas son «masculinas» o «femeninas»</a:t>
            </a:r>
          </a:p>
          <a:p>
            <a:pPr algn="ctr"/>
            <a:r>
              <a:rPr lang="es-ES" sz="2000" b="1" dirty="0" smtClean="0">
                <a:ln w="10541" cmpd="sng">
                  <a:solidFill>
                    <a:schemeClr val="accent1">
                      <a:shade val="88000"/>
                      <a:satMod val="110000"/>
                    </a:schemeClr>
                  </a:solidFill>
                  <a:prstDash val="solid"/>
                </a:ln>
              </a:rPr>
              <a:t>«Que el hombre no separe lo que Dios ha unido»</a:t>
            </a:r>
            <a:endParaRPr lang="es-ES" sz="20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40219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p:cNvSpPr>
            <a:spLocks noGrp="1"/>
          </p:cNvSpPr>
          <p:nvPr>
            <p:ph idx="1"/>
          </p:nvPr>
        </p:nvSpPr>
        <p:spPr>
          <a:xfrm>
            <a:off x="457200" y="483518"/>
            <a:ext cx="8229600" cy="4659982"/>
          </a:xfrm>
        </p:spPr>
        <p:txBody>
          <a:bodyPr>
            <a:normAutofit fontScale="92500" lnSpcReduction="10000"/>
          </a:bodyPr>
          <a:lstStyle/>
          <a:p>
            <a:pPr marL="36576" indent="0" algn="ctr">
              <a:buNone/>
            </a:pPr>
            <a:r>
              <a:rPr lang="es-AR" sz="2800" b="1" dirty="0" smtClean="0"/>
              <a:t>Si bien en algunas épocas la Iglesia no transmitió una visión tan positiva de la sexualidad, (puritanismo) gracias especialmente a Juan Pablo II hoy lo hace con una enorme belleza y profundidad.</a:t>
            </a:r>
          </a:p>
          <a:p>
            <a:pPr marL="36576" indent="0" algn="ctr">
              <a:buNone/>
            </a:pPr>
            <a:endParaRPr lang="es-AR" sz="2800" b="1" dirty="0" smtClean="0"/>
          </a:p>
          <a:p>
            <a:pPr marL="36576" indent="0" algn="ctr">
              <a:buNone/>
            </a:pPr>
            <a:r>
              <a:rPr lang="es-AR" sz="2800" b="1" dirty="0" smtClean="0"/>
              <a:t>«La </a:t>
            </a:r>
            <a:r>
              <a:rPr lang="es-AR" sz="2800" b="1" dirty="0"/>
              <a:t>sexualidad  y el impulso sexual no es una herencia de la animalidad que necesitaría ser «sublimada». No. Es la huella de lo divino en nosotros, y sigue teniendo la vocación que tenía en el origen: revelar el corazón trinitario de </a:t>
            </a:r>
            <a:r>
              <a:rPr lang="es-AR" sz="2800" b="1" dirty="0" smtClean="0"/>
              <a:t>Dios»</a:t>
            </a:r>
          </a:p>
          <a:p>
            <a:pPr marL="36576" indent="0" algn="ctr">
              <a:buNone/>
            </a:pPr>
            <a:r>
              <a:rPr lang="es-AR" b="1" dirty="0" smtClean="0"/>
              <a:t>(Yves Semen, La Sexualidad en el pensamiento de Juan Pablo II)</a:t>
            </a:r>
            <a:endParaRPr lang="es-AR" sz="2800" b="1" dirty="0"/>
          </a:p>
        </p:txBody>
      </p:sp>
    </p:spTree>
    <p:extLst>
      <p:ext uri="{BB962C8B-B14F-4D97-AF65-F5344CB8AC3E}">
        <p14:creationId xmlns:p14="http://schemas.microsoft.com/office/powerpoint/2010/main" val="152544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grpSp>
        <p:nvGrpSpPr>
          <p:cNvPr id="4" name="3 Grupo"/>
          <p:cNvGrpSpPr/>
          <p:nvPr/>
        </p:nvGrpSpPr>
        <p:grpSpPr>
          <a:xfrm>
            <a:off x="2995804" y="195486"/>
            <a:ext cx="4680520" cy="4536504"/>
            <a:chOff x="2123728" y="195486"/>
            <a:chExt cx="4680520" cy="4536504"/>
          </a:xfrm>
        </p:grpSpPr>
        <p:sp>
          <p:nvSpPr>
            <p:cNvPr id="5" name="4 Circular"/>
            <p:cNvSpPr/>
            <p:nvPr/>
          </p:nvSpPr>
          <p:spPr>
            <a:xfrm flipH="1" flipV="1">
              <a:off x="2123728" y="195486"/>
              <a:ext cx="4680520" cy="4536504"/>
            </a:xfrm>
            <a:prstGeom prst="pie">
              <a:avLst>
                <a:gd name="adj1" fmla="val 0"/>
                <a:gd name="adj2" fmla="val 5423585"/>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6" name="5 Rectángulo"/>
            <p:cNvSpPr/>
            <p:nvPr/>
          </p:nvSpPr>
          <p:spPr>
            <a:xfrm>
              <a:off x="2414279" y="843558"/>
              <a:ext cx="2039341" cy="1754326"/>
            </a:xfrm>
            <a:prstGeom prst="rect">
              <a:avLst/>
            </a:prstGeom>
            <a:noFill/>
          </p:spPr>
          <p:txBody>
            <a:bodyPr wrap="none" lIns="91440" tIns="45720" rIns="91440" bIns="45720">
              <a:spAutoFit/>
            </a:bodyPr>
            <a:lstStyle/>
            <a:p>
              <a:pPr algn="ctr"/>
              <a:r>
                <a:rPr lang="es-E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Amor</a:t>
              </a:r>
            </a:p>
            <a:p>
              <a:pPr algn="ctr"/>
              <a:r>
                <a:rPr lang="es-ES"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total</a:t>
              </a:r>
              <a:endParaRPr lang="es-E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grpSp>
      <p:grpSp>
        <p:nvGrpSpPr>
          <p:cNvPr id="7" name="6 Grupo"/>
          <p:cNvGrpSpPr/>
          <p:nvPr/>
        </p:nvGrpSpPr>
        <p:grpSpPr>
          <a:xfrm>
            <a:off x="3211828" y="195486"/>
            <a:ext cx="6040692" cy="4536504"/>
            <a:chOff x="2339752" y="195486"/>
            <a:chExt cx="6040692" cy="4536504"/>
          </a:xfrm>
        </p:grpSpPr>
        <p:sp>
          <p:nvSpPr>
            <p:cNvPr id="8" name="7 Circular"/>
            <p:cNvSpPr/>
            <p:nvPr/>
          </p:nvSpPr>
          <p:spPr>
            <a:xfrm flipV="1">
              <a:off x="2339752" y="195486"/>
              <a:ext cx="4680520" cy="4536504"/>
            </a:xfrm>
            <a:prstGeom prst="pie">
              <a:avLst>
                <a:gd name="adj1" fmla="val 0"/>
                <a:gd name="adj2" fmla="val 5423585"/>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9" name="8 Rectángulo"/>
            <p:cNvSpPr/>
            <p:nvPr/>
          </p:nvSpPr>
          <p:spPr>
            <a:xfrm>
              <a:off x="4694820" y="597536"/>
              <a:ext cx="3685624" cy="1754326"/>
            </a:xfrm>
            <a:prstGeom prst="rect">
              <a:avLst/>
            </a:prstGeom>
            <a:noFill/>
          </p:spPr>
          <p:txBody>
            <a:bodyPr wrap="none" lIns="91440" tIns="45720" rIns="91440" bIns="45720">
              <a:spAutoFit/>
            </a:bodyPr>
            <a:lstStyle/>
            <a:p>
              <a:pPr algn="ctr"/>
              <a:r>
                <a:rPr lang="es-E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Diferencia</a:t>
              </a:r>
            </a:p>
            <a:p>
              <a:pPr algn="ctr"/>
              <a:r>
                <a:rPr lang="es-ES"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sexual</a:t>
              </a:r>
              <a:endParaRPr lang="es-E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grpSp>
      <p:grpSp>
        <p:nvGrpSpPr>
          <p:cNvPr id="10" name="9 Grupo"/>
          <p:cNvGrpSpPr/>
          <p:nvPr/>
        </p:nvGrpSpPr>
        <p:grpSpPr>
          <a:xfrm>
            <a:off x="973101" y="411510"/>
            <a:ext cx="6703223" cy="4536504"/>
            <a:chOff x="101025" y="411510"/>
            <a:chExt cx="6703223" cy="4536504"/>
          </a:xfrm>
        </p:grpSpPr>
        <p:sp>
          <p:nvSpPr>
            <p:cNvPr id="11" name="10 Circular"/>
            <p:cNvSpPr/>
            <p:nvPr/>
          </p:nvSpPr>
          <p:spPr>
            <a:xfrm flipH="1">
              <a:off x="2123728" y="411510"/>
              <a:ext cx="4680520" cy="4536504"/>
            </a:xfrm>
            <a:prstGeom prst="pie">
              <a:avLst>
                <a:gd name="adj1" fmla="val 0"/>
                <a:gd name="adj2" fmla="val 54235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12" name="11 Rectángulo"/>
            <p:cNvSpPr/>
            <p:nvPr/>
          </p:nvSpPr>
          <p:spPr>
            <a:xfrm>
              <a:off x="101025" y="3219822"/>
              <a:ext cx="4344459" cy="923330"/>
            </a:xfrm>
            <a:prstGeom prst="rect">
              <a:avLst/>
            </a:prstGeom>
            <a:noFill/>
          </p:spPr>
          <p:txBody>
            <a:bodyPr wrap="none" lIns="91440" tIns="45720" rIns="91440" bIns="45720">
              <a:spAutoFit/>
            </a:bodyPr>
            <a:lstStyle/>
            <a:p>
              <a:pPr algn="ctr"/>
              <a:r>
                <a:rPr lang="es-E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Procreación</a:t>
              </a:r>
              <a:endParaRPr lang="es-E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grpSp>
      <p:grpSp>
        <p:nvGrpSpPr>
          <p:cNvPr id="13" name="12 Grupo"/>
          <p:cNvGrpSpPr/>
          <p:nvPr/>
        </p:nvGrpSpPr>
        <p:grpSpPr>
          <a:xfrm>
            <a:off x="3211828" y="411510"/>
            <a:ext cx="4936199" cy="4536504"/>
            <a:chOff x="2339752" y="411510"/>
            <a:chExt cx="4936199" cy="4536504"/>
          </a:xfrm>
        </p:grpSpPr>
        <p:sp>
          <p:nvSpPr>
            <p:cNvPr id="14" name="13 Circular"/>
            <p:cNvSpPr/>
            <p:nvPr/>
          </p:nvSpPr>
          <p:spPr>
            <a:xfrm>
              <a:off x="2339752" y="411510"/>
              <a:ext cx="4680520" cy="4536504"/>
            </a:xfrm>
            <a:prstGeom prst="pie">
              <a:avLst>
                <a:gd name="adj1" fmla="val 0"/>
                <a:gd name="adj2" fmla="val 542358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15" name="14 Rectángulo"/>
            <p:cNvSpPr/>
            <p:nvPr/>
          </p:nvSpPr>
          <p:spPr>
            <a:xfrm>
              <a:off x="4932040" y="3219822"/>
              <a:ext cx="2343911" cy="923330"/>
            </a:xfrm>
            <a:prstGeom prst="rect">
              <a:avLst/>
            </a:prstGeom>
            <a:noFill/>
          </p:spPr>
          <p:txBody>
            <a:bodyPr wrap="none" lIns="91440" tIns="45720" rIns="91440" bIns="45720">
              <a:spAutoFit/>
            </a:bodyPr>
            <a:lstStyle/>
            <a:p>
              <a:pPr algn="ctr"/>
              <a:r>
                <a:rPr lang="es-E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Placer</a:t>
              </a:r>
              <a:endParaRPr lang="es-E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grpSp>
      <p:sp>
        <p:nvSpPr>
          <p:cNvPr id="16" name="15 Rectángulo"/>
          <p:cNvSpPr/>
          <p:nvPr/>
        </p:nvSpPr>
        <p:spPr>
          <a:xfrm rot="20768593">
            <a:off x="216859" y="197427"/>
            <a:ext cx="3171060" cy="2554545"/>
          </a:xfrm>
          <a:prstGeom prst="rect">
            <a:avLst/>
          </a:prstGeom>
          <a:noFill/>
        </p:spPr>
        <p:txBody>
          <a:bodyPr wrap="none" lIns="91440" tIns="45720" rIns="91440" bIns="45720">
            <a:spAutoFit/>
          </a:bodyPr>
          <a:lstStyle/>
          <a:p>
            <a:pPr algn="ctr"/>
            <a:r>
              <a:rPr lang="es-E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Relaciones</a:t>
            </a:r>
          </a:p>
          <a:p>
            <a:pPr algn="ctr"/>
            <a:r>
              <a:rPr lang="es-E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Sexuales en</a:t>
            </a:r>
          </a:p>
          <a:p>
            <a:pPr algn="ctr"/>
            <a:r>
              <a:rPr lang="es-E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a:t>
            </a:r>
            <a:r>
              <a:rPr lang="es-E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 plan de </a:t>
            </a:r>
          </a:p>
          <a:p>
            <a:pPr algn="ctr"/>
            <a:r>
              <a:rPr lang="es-E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Dios</a:t>
            </a:r>
            <a:endParaRPr lang="es-E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7" name="16 Rectángulo"/>
          <p:cNvSpPr/>
          <p:nvPr/>
        </p:nvSpPr>
        <p:spPr>
          <a:xfrm>
            <a:off x="973101" y="4507836"/>
            <a:ext cx="7417415" cy="461665"/>
          </a:xfrm>
          <a:prstGeom prst="rect">
            <a:avLst/>
          </a:prstGeom>
          <a:noFill/>
        </p:spPr>
        <p:txBody>
          <a:bodyPr wrap="none" lIns="91440" tIns="45720" rIns="91440" bIns="45720">
            <a:spAutoFit/>
          </a:bodyPr>
          <a:lstStyle/>
          <a:p>
            <a:pPr algn="ctr"/>
            <a:r>
              <a:rPr lang="es-ES" sz="2400" b="1" dirty="0" smtClean="0">
                <a:ln w="10541" cmpd="sng">
                  <a:solidFill>
                    <a:schemeClr val="accent1">
                      <a:shade val="88000"/>
                      <a:satMod val="110000"/>
                    </a:schemeClr>
                  </a:solidFill>
                  <a:prstDash val="solid"/>
                </a:ln>
              </a:rPr>
              <a:t>«Que el hombre no separe lo que Dios ha unido»</a:t>
            </a:r>
            <a:endParaRPr lang="es-ES" sz="20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346991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411510"/>
            <a:ext cx="8229600" cy="4876006"/>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728" indent="0">
              <a:buNone/>
            </a:pPr>
            <a:r>
              <a:rPr lang="es-AR" b="1" dirty="0"/>
              <a:t>¿Cómo vivían en el Edén?</a:t>
            </a:r>
            <a:r>
              <a:rPr lang="es-AR" dirty="0"/>
              <a:t> La vida en el Paraíso era la suma de todas las perfecciones y una experiencia de armonía integral: armonía del </a:t>
            </a:r>
            <a:r>
              <a:rPr lang="es-AR" b="1" dirty="0">
                <a:effectLst>
                  <a:outerShdw blurRad="38100" dist="38100" dir="2700000" algn="tl">
                    <a:srgbClr val="000000">
                      <a:alpha val="43137"/>
                    </a:srgbClr>
                  </a:outerShdw>
                </a:effectLst>
              </a:rPr>
              <a:t>hombre en su interioridad </a:t>
            </a:r>
            <a:r>
              <a:rPr lang="es-AR" dirty="0"/>
              <a:t>–cuerpo, afectividad, espiritualidad completamente integrados- </a:t>
            </a:r>
            <a:r>
              <a:rPr lang="es-AR" b="1" dirty="0">
                <a:effectLst>
                  <a:outerShdw blurRad="38100" dist="38100" dir="2700000" algn="tl">
                    <a:srgbClr val="000000">
                      <a:alpha val="43137"/>
                    </a:srgbClr>
                  </a:outerShdw>
                </a:effectLst>
              </a:rPr>
              <a:t>del hombre con la creación</a:t>
            </a:r>
            <a:r>
              <a:rPr lang="es-AR" dirty="0"/>
              <a:t> de la cual era señor, con su Creador de quien se sabe hijo amado. </a:t>
            </a:r>
            <a:r>
              <a:rPr lang="es-AR" b="1" dirty="0">
                <a:effectLst>
                  <a:outerShdw blurRad="38100" dist="38100" dir="2700000" algn="tl">
                    <a:srgbClr val="000000">
                      <a:alpha val="43137"/>
                    </a:srgbClr>
                  </a:outerShdw>
                </a:effectLst>
              </a:rPr>
              <a:t>Se vive con completa armonía la dimensión sexual </a:t>
            </a:r>
            <a:r>
              <a:rPr lang="es-AR" dirty="0"/>
              <a:t>y la relación de </a:t>
            </a:r>
            <a:r>
              <a:rPr lang="es-AR" b="1" dirty="0">
                <a:effectLst>
                  <a:outerShdw blurRad="38100" dist="38100" dir="2700000" algn="tl">
                    <a:srgbClr val="000000">
                      <a:alpha val="43137"/>
                    </a:srgbClr>
                  </a:outerShdw>
                </a:effectLst>
              </a:rPr>
              <a:t>mutuo don y pertenencia del varón y la mujer.</a:t>
            </a:r>
          </a:p>
        </p:txBody>
      </p:sp>
    </p:spTree>
    <p:extLst>
      <p:ext uri="{BB962C8B-B14F-4D97-AF65-F5344CB8AC3E}">
        <p14:creationId xmlns:p14="http://schemas.microsoft.com/office/powerpoint/2010/main" val="30001249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1059582"/>
            <a:ext cx="8229600" cy="4248472"/>
          </a:xfrm>
          <a:prstGeom prst="rect">
            <a:avLst/>
          </a:prstGeom>
        </p:spPr>
        <p:txBody>
          <a:bodyPr vert="horz">
            <a:normAutofit fontScale="92500"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ctr">
              <a:buFont typeface="Georgia"/>
              <a:buNone/>
            </a:pPr>
            <a:r>
              <a:rPr lang="es-AR" i="1" dirty="0" smtClean="0">
                <a:effectLst>
                  <a:outerShdw blurRad="38100" dist="38100" dir="2700000" algn="tl">
                    <a:srgbClr val="000000">
                      <a:alpha val="43137"/>
                    </a:srgbClr>
                  </a:outerShdw>
                </a:effectLst>
              </a:rPr>
              <a:t>El pecado original ha herido al hombre y ha distorsionado las relaciones entre varones y mujeres, pero no lo ha corrompido del todo.</a:t>
            </a:r>
          </a:p>
          <a:p>
            <a:pPr marL="0" indent="0" algn="ctr">
              <a:buFont typeface="Georgia"/>
              <a:buNone/>
            </a:pPr>
            <a:r>
              <a:rPr lang="es-AR" i="1" dirty="0" smtClean="0">
                <a:effectLst>
                  <a:outerShdw blurRad="38100" dist="38100" dir="2700000" algn="tl">
                    <a:srgbClr val="000000">
                      <a:alpha val="43137"/>
                    </a:srgbClr>
                  </a:outerShdw>
                </a:effectLst>
              </a:rPr>
              <a:t>Sólo aquí aparece la discordia, la concupiscencia y la utilización recíproca.</a:t>
            </a:r>
          </a:p>
          <a:p>
            <a:pPr marL="0" indent="0" algn="ctr">
              <a:buFont typeface="Georgia"/>
              <a:buNone/>
            </a:pPr>
            <a:r>
              <a:rPr lang="es-AR" i="1" dirty="0" smtClean="0">
                <a:effectLst>
                  <a:outerShdw blurRad="38100" dist="38100" dir="2700000" algn="tl">
                    <a:srgbClr val="000000">
                      <a:alpha val="43137"/>
                    </a:srgbClr>
                  </a:outerShdw>
                </a:effectLst>
              </a:rPr>
              <a:t>El hombre, desordenado interiormente, se busca a sí mismo en lugar de donarse.</a:t>
            </a:r>
          </a:p>
          <a:p>
            <a:pPr marL="0" indent="0" algn="ctr">
              <a:buFont typeface="Georgia"/>
              <a:buNone/>
            </a:pPr>
            <a:r>
              <a:rPr lang="es-AR" i="1" dirty="0" smtClean="0">
                <a:effectLst>
                  <a:outerShdw blurRad="38100" dist="38100" dir="2700000" algn="tl">
                    <a:srgbClr val="000000">
                      <a:alpha val="43137"/>
                    </a:srgbClr>
                  </a:outerShdw>
                </a:effectLst>
              </a:rPr>
              <a:t>La violencia y el hedonismo egoísta hacen su entrada.</a:t>
            </a:r>
          </a:p>
          <a:p>
            <a:pPr marL="0" indent="0" algn="ctr">
              <a:buFont typeface="Georgia"/>
              <a:buNone/>
            </a:pPr>
            <a:r>
              <a:rPr lang="es-AR" i="1" dirty="0" smtClean="0">
                <a:effectLst>
                  <a:outerShdw blurRad="38100" dist="38100" dir="2700000" algn="tl">
                    <a:srgbClr val="000000">
                      <a:alpha val="43137"/>
                    </a:srgbClr>
                  </a:outerShdw>
                </a:effectLst>
              </a:rPr>
              <a:t>No obstante, el hombre aún conserva la capacidad de reconocer el plan original de Dios, pero sin la Gracia no puede vivirlo.</a:t>
            </a:r>
          </a:p>
        </p:txBody>
      </p:sp>
      <p:sp>
        <p:nvSpPr>
          <p:cNvPr id="3" name="1 Título"/>
          <p:cNvSpPr>
            <a:spLocks noGrp="1"/>
          </p:cNvSpPr>
          <p:nvPr>
            <p:ph type="title"/>
          </p:nvPr>
        </p:nvSpPr>
        <p:spPr>
          <a:xfrm>
            <a:off x="539552" y="339502"/>
            <a:ext cx="8229600" cy="800100"/>
          </a:xfrm>
        </p:spPr>
        <p:txBody>
          <a:bodyPr>
            <a:noAutofit/>
          </a:bodyPr>
          <a:lstStyle/>
          <a:p>
            <a:r>
              <a:rPr lang="es-AR" sz="3200" b="1" dirty="0" smtClean="0"/>
              <a:t>La dureza del corazón</a:t>
            </a:r>
            <a:endParaRPr lang="es-AR" sz="3200" b="1" dirty="0"/>
          </a:p>
        </p:txBody>
      </p:sp>
    </p:spTree>
    <p:extLst>
      <p:ext uri="{BB962C8B-B14F-4D97-AF65-F5344CB8AC3E}">
        <p14:creationId xmlns:p14="http://schemas.microsoft.com/office/powerpoint/2010/main" val="154939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411510"/>
            <a:ext cx="8229600" cy="4876006"/>
          </a:xfrm>
          <a:prstGeom prst="rect">
            <a:avLst/>
          </a:prstGeom>
        </p:spPr>
        <p:txBody>
          <a:bodyPr vert="horz">
            <a:normAutofit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ctr">
              <a:buFont typeface="Georgia"/>
              <a:buNone/>
            </a:pPr>
            <a:r>
              <a:rPr lang="es-AR" i="1" dirty="0" smtClean="0">
                <a:effectLst>
                  <a:outerShdw blurRad="38100" dist="38100" dir="2700000" algn="tl">
                    <a:srgbClr val="000000">
                      <a:alpha val="43137"/>
                    </a:srgbClr>
                  </a:outerShdw>
                </a:effectLst>
              </a:rPr>
              <a:t>Cristo con su verdad y su gracia orienta y sana la sexualidad humana y la vivencia de la misma.</a:t>
            </a:r>
          </a:p>
          <a:p>
            <a:pPr marL="0" indent="0" algn="ctr">
              <a:buFont typeface="Georgia"/>
              <a:buNone/>
            </a:pPr>
            <a:r>
              <a:rPr lang="es-AR" sz="3600" i="1" dirty="0" smtClean="0">
                <a:effectLst>
                  <a:outerShdw blurRad="38100" dist="38100" dir="2700000" algn="tl">
                    <a:srgbClr val="000000">
                      <a:alpha val="43137"/>
                    </a:srgbClr>
                  </a:outerShdw>
                </a:effectLst>
              </a:rPr>
              <a:t>La ética sexual católica es una ayuda para poder reconocer las amenazas al verdadero sentido de la sexualidad humana y vivir todas sus dimensiones sin fragmentarla.</a:t>
            </a:r>
          </a:p>
          <a:p>
            <a:pPr marL="0" indent="0" algn="ctr">
              <a:buFont typeface="Georgia"/>
              <a:buNone/>
            </a:pPr>
            <a:r>
              <a:rPr lang="es-AR" sz="3600" b="1" i="1" dirty="0" smtClean="0">
                <a:effectLst>
                  <a:outerShdw blurRad="38100" dist="38100" dir="2700000" algn="tl">
                    <a:srgbClr val="000000">
                      <a:alpha val="43137"/>
                    </a:srgbClr>
                  </a:outerShdw>
                </a:effectLst>
              </a:rPr>
              <a:t>Teología del Cuerpo</a:t>
            </a:r>
            <a:endParaRPr lang="es-AR" sz="3600" b="1" i="1" dirty="0">
              <a:effectLst>
                <a:outerShdw blurRad="38100" dist="38100" dir="2700000" algn="tl">
                  <a:srgbClr val="000000">
                    <a:alpha val="43137"/>
                  </a:srgbClr>
                </a:outerShdw>
              </a:effectLst>
            </a:endParaRPr>
          </a:p>
          <a:p>
            <a:pPr marL="0" indent="0" algn="ctr">
              <a:buFont typeface="Georgia"/>
              <a:buNone/>
            </a:pPr>
            <a:r>
              <a:rPr lang="es-AR" sz="3600" b="1" i="1" dirty="0" smtClean="0">
                <a:effectLst>
                  <a:outerShdw blurRad="38100" dist="38100" dir="2700000" algn="tl">
                    <a:srgbClr val="000000">
                      <a:alpha val="43137"/>
                    </a:srgbClr>
                  </a:outerShdw>
                </a:effectLst>
              </a:rPr>
              <a:t>Christopher West – </a:t>
            </a:r>
            <a:r>
              <a:rPr lang="es-AR" sz="3600" b="1" i="1" dirty="0" err="1" smtClean="0">
                <a:effectLst>
                  <a:outerShdw blurRad="38100" dist="38100" dir="2700000" algn="tl">
                    <a:srgbClr val="000000">
                      <a:alpha val="43137"/>
                    </a:srgbClr>
                  </a:outerShdw>
                </a:effectLst>
              </a:rPr>
              <a:t>Evan</a:t>
            </a:r>
            <a:r>
              <a:rPr lang="es-AR" sz="3600" b="1" i="1" dirty="0" smtClean="0">
                <a:effectLst>
                  <a:outerShdw blurRad="38100" dist="38100" dir="2700000" algn="tl">
                    <a:srgbClr val="000000">
                      <a:alpha val="43137"/>
                    </a:srgbClr>
                  </a:outerShdw>
                </a:effectLst>
              </a:rPr>
              <a:t> </a:t>
            </a:r>
            <a:r>
              <a:rPr lang="es-AR" sz="3600" b="1" i="1" dirty="0" err="1" smtClean="0">
                <a:effectLst>
                  <a:outerShdw blurRad="38100" dist="38100" dir="2700000" algn="tl">
                    <a:srgbClr val="000000">
                      <a:alpha val="43137"/>
                    </a:srgbClr>
                  </a:outerShdw>
                </a:effectLst>
              </a:rPr>
              <a:t>Lemoine</a:t>
            </a:r>
            <a:r>
              <a:rPr lang="es-AR" sz="3600" b="1" i="1" dirty="0" smtClean="0">
                <a:effectLst>
                  <a:outerShdw blurRad="38100" dist="38100" dir="2700000" algn="tl">
                    <a:srgbClr val="000000">
                      <a:alpha val="43137"/>
                    </a:srgbClr>
                  </a:outerShdw>
                </a:effectLst>
              </a:rPr>
              <a:t>- Yves Semen</a:t>
            </a:r>
            <a:endParaRPr lang="es-AR" sz="36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533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771800" y="-344574"/>
            <a:ext cx="6372200" cy="55503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AR"/>
          </a:p>
        </p:txBody>
      </p:sp>
      <p:sp>
        <p:nvSpPr>
          <p:cNvPr id="2" name="1 Título"/>
          <p:cNvSpPr>
            <a:spLocks noGrp="1"/>
          </p:cNvSpPr>
          <p:nvPr>
            <p:ph type="title"/>
          </p:nvPr>
        </p:nvSpPr>
        <p:spPr>
          <a:xfrm>
            <a:off x="-708773" y="171450"/>
            <a:ext cx="8534400" cy="569214"/>
          </a:xfrm>
        </p:spPr>
        <p:txBody>
          <a:bodyPr>
            <a:normAutofit fontScale="90000"/>
          </a:bodyPr>
          <a:lstStyle/>
          <a:p>
            <a:r>
              <a:rPr lang="es-AR" b="1" dirty="0" smtClean="0">
                <a:effectLst>
                  <a:outerShdw blurRad="38100" dist="38100" dir="2700000" algn="tl">
                    <a:srgbClr val="000000">
                      <a:alpha val="43137"/>
                    </a:srgbClr>
                  </a:outerShdw>
                </a:effectLst>
              </a:rPr>
              <a:t>«No tengan miedo»</a:t>
            </a:r>
            <a:endParaRPr lang="es-AR" b="1" dirty="0">
              <a:effectLst>
                <a:outerShdw blurRad="38100" dist="38100" dir="2700000" algn="tl">
                  <a:srgbClr val="000000">
                    <a:alpha val="43137"/>
                  </a:srgbClr>
                </a:outerShdw>
              </a:effectLst>
            </a:endParaRPr>
          </a:p>
        </p:txBody>
      </p:sp>
      <p:pic>
        <p:nvPicPr>
          <p:cNvPr id="1027" name="Picture 3" descr="C:\Users\Bangho\Documents\2019\Licenciatura\Fotos de mis compañeros\cq5dam.thumbnail.cropped.1500.844.jpe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25803"/>
          <a:stretch/>
        </p:blipFill>
        <p:spPr bwMode="auto">
          <a:xfrm>
            <a:off x="-396552" y="-5420"/>
            <a:ext cx="6984776" cy="5148920"/>
          </a:xfrm>
          <a:prstGeom prst="rect">
            <a:avLst/>
          </a:prstGeom>
          <a:noFill/>
          <a:extLst>
            <a:ext uri="{909E8E84-426E-40DD-AFC4-6F175D3DCCD1}">
              <a14:hiddenFill xmlns:a14="http://schemas.microsoft.com/office/drawing/2010/main">
                <a:solidFill>
                  <a:srgbClr val="FFFFFF"/>
                </a:solidFill>
              </a14:hiddenFill>
            </a:ext>
          </a:extLst>
        </p:spPr>
      </p:pic>
      <p:sp>
        <p:nvSpPr>
          <p:cNvPr id="9" name="2 Marcador de contenido"/>
          <p:cNvSpPr txBox="1">
            <a:spLocks/>
          </p:cNvSpPr>
          <p:nvPr/>
        </p:nvSpPr>
        <p:spPr>
          <a:xfrm>
            <a:off x="2771800" y="71485"/>
            <a:ext cx="6192688" cy="5308579"/>
          </a:xfrm>
          <a:prstGeom prst="rect">
            <a:avLst/>
          </a:prstGeom>
          <a:solidFill>
            <a:srgbClr val="0D0D0D">
              <a:alpha val="63922"/>
            </a:srgbClr>
          </a:solidFill>
          <a:effectLst>
            <a:softEdge rad="317500"/>
          </a:effectLst>
        </p:spPr>
        <p:txBody>
          <a:bodyPr vert="horz">
            <a:no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r">
              <a:buNone/>
            </a:pPr>
            <a:r>
              <a:rPr lang="es-AR" sz="2000" b="1" cap="small" dirty="0" smtClean="0">
                <a:solidFill>
                  <a:schemeClr val="bg1"/>
                </a:solidFill>
                <a:effectLst>
                  <a:outerShdw blurRad="38100" dist="38100" dir="2700000" algn="tl">
                    <a:srgbClr val="000000">
                      <a:alpha val="43137"/>
                    </a:srgbClr>
                  </a:outerShdw>
                </a:effectLst>
              </a:rPr>
              <a:t>«El </a:t>
            </a:r>
            <a:r>
              <a:rPr lang="es-AR" sz="2000" b="1" cap="small" dirty="0">
                <a:solidFill>
                  <a:schemeClr val="bg1"/>
                </a:solidFill>
                <a:effectLst>
                  <a:outerShdw blurRad="38100" dist="38100" dir="2700000" algn="tl">
                    <a:srgbClr val="000000">
                      <a:alpha val="43137"/>
                    </a:srgbClr>
                  </a:outerShdw>
                </a:effectLst>
              </a:rPr>
              <a:t>Evangelio de </a:t>
            </a:r>
            <a:r>
              <a:rPr lang="es-AR" sz="2000" b="1" cap="small" dirty="0" smtClean="0">
                <a:solidFill>
                  <a:schemeClr val="bg1"/>
                </a:solidFill>
                <a:effectLst>
                  <a:outerShdw blurRad="38100" dist="38100" dir="2700000" algn="tl">
                    <a:srgbClr val="000000">
                      <a:alpha val="43137"/>
                    </a:srgbClr>
                  </a:outerShdw>
                </a:effectLst>
              </a:rPr>
              <a:t>Jesucristo es </a:t>
            </a:r>
            <a:r>
              <a:rPr lang="es-AR" sz="2000" b="1" cap="small" dirty="0">
                <a:solidFill>
                  <a:schemeClr val="bg1"/>
                </a:solidFill>
                <a:effectLst>
                  <a:outerShdw blurRad="38100" dist="38100" dir="2700000" algn="tl">
                    <a:srgbClr val="000000">
                      <a:alpha val="43137"/>
                    </a:srgbClr>
                  </a:outerShdw>
                </a:effectLst>
              </a:rPr>
              <a:t>simplemente verdad. Y la verdad no envejece. </a:t>
            </a:r>
            <a:endParaRPr lang="es-AR" sz="2000" b="1" cap="small" dirty="0" smtClean="0">
              <a:solidFill>
                <a:schemeClr val="bg1"/>
              </a:solidFill>
              <a:effectLst>
                <a:outerShdw blurRad="38100" dist="38100" dir="2700000" algn="tl">
                  <a:srgbClr val="000000">
                    <a:alpha val="43137"/>
                  </a:srgbClr>
                </a:outerShdw>
              </a:effectLst>
            </a:endParaRPr>
          </a:p>
          <a:p>
            <a:pPr marL="0" indent="0" algn="r">
              <a:buNone/>
            </a:pPr>
            <a:r>
              <a:rPr lang="es-AR" sz="2000" b="1" cap="small" dirty="0" smtClean="0">
                <a:solidFill>
                  <a:schemeClr val="bg1"/>
                </a:solidFill>
                <a:effectLst>
                  <a:outerShdw blurRad="38100" dist="38100" dir="2700000" algn="tl">
                    <a:srgbClr val="000000">
                      <a:alpha val="43137"/>
                    </a:srgbClr>
                  </a:outerShdw>
                </a:effectLst>
              </a:rPr>
              <a:t>Las </a:t>
            </a:r>
            <a:r>
              <a:rPr lang="es-AR" sz="2000" b="1" cap="small" dirty="0">
                <a:solidFill>
                  <a:schemeClr val="bg1"/>
                </a:solidFill>
                <a:effectLst>
                  <a:outerShdw blurRad="38100" dist="38100" dir="2700000" algn="tl">
                    <a:srgbClr val="000000">
                      <a:alpha val="43137"/>
                    </a:srgbClr>
                  </a:outerShdw>
                </a:effectLst>
              </a:rPr>
              <a:t>ideologías tienen un tiempo determinado. Parecen fuertes, irresistibles, pero después de un determinado período se consumen; pierden su fuerza porque carecen de una verdad profunda. Son partículas de verdad, pero al final se consumen. </a:t>
            </a:r>
            <a:endParaRPr lang="es-AR" sz="2000" b="1" cap="small" dirty="0" smtClean="0">
              <a:solidFill>
                <a:schemeClr val="bg1"/>
              </a:solidFill>
              <a:effectLst>
                <a:outerShdw blurRad="38100" dist="38100" dir="2700000" algn="tl">
                  <a:srgbClr val="000000">
                    <a:alpha val="43137"/>
                  </a:srgbClr>
                </a:outerShdw>
              </a:effectLst>
            </a:endParaRPr>
          </a:p>
          <a:p>
            <a:pPr marL="0" indent="0" algn="r">
              <a:buNone/>
            </a:pPr>
            <a:r>
              <a:rPr lang="es-AR" sz="2000" b="1" cap="small" dirty="0" smtClean="0">
                <a:solidFill>
                  <a:schemeClr val="bg1"/>
                </a:solidFill>
                <a:effectLst>
                  <a:outerShdw blurRad="38100" dist="38100" dir="2700000" algn="tl">
                    <a:srgbClr val="000000">
                      <a:alpha val="43137"/>
                    </a:srgbClr>
                  </a:outerShdw>
                </a:effectLst>
              </a:rPr>
              <a:t>En </a:t>
            </a:r>
            <a:r>
              <a:rPr lang="es-AR" sz="2000" b="1" cap="small" dirty="0">
                <a:solidFill>
                  <a:schemeClr val="bg1"/>
                </a:solidFill>
                <a:effectLst>
                  <a:outerShdw blurRad="38100" dist="38100" dir="2700000" algn="tl">
                    <a:srgbClr val="000000">
                      <a:alpha val="43137"/>
                    </a:srgbClr>
                  </a:outerShdw>
                </a:effectLst>
              </a:rPr>
              <a:t>cambio, el evangelio es verdadero, y por lo tanto nunca se consume. En todos los períodos de la historia aparecen sus nuevas dimensiones, aparece en toda su novedad, para responder a las necesidades del corazón y de la razón humana que puede caminar en esta verdad y encontrarse en </a:t>
            </a:r>
            <a:r>
              <a:rPr lang="es-AR" sz="2000" b="1" cap="small" dirty="0" smtClean="0">
                <a:solidFill>
                  <a:schemeClr val="bg1"/>
                </a:solidFill>
                <a:effectLst>
                  <a:outerShdw blurRad="38100" dist="38100" dir="2700000" algn="tl">
                    <a:srgbClr val="000000">
                      <a:alpha val="43137"/>
                    </a:srgbClr>
                  </a:outerShdw>
                </a:effectLst>
              </a:rPr>
              <a:t>ella».</a:t>
            </a:r>
          </a:p>
          <a:p>
            <a:pPr marL="0" indent="0" algn="r">
              <a:buNone/>
            </a:pPr>
            <a:r>
              <a:rPr lang="es-AR" sz="2000" b="1" cap="small" dirty="0" smtClean="0">
                <a:solidFill>
                  <a:schemeClr val="bg1"/>
                </a:solidFill>
                <a:effectLst>
                  <a:outerShdw blurRad="38100" dist="38100" dir="2700000" algn="tl">
                    <a:srgbClr val="000000">
                      <a:alpha val="43137"/>
                    </a:srgbClr>
                  </a:outerShdw>
                </a:effectLst>
              </a:rPr>
              <a:t>BENEDICTO XVI, 2012</a:t>
            </a:r>
            <a:endParaRPr lang="es-AR" sz="2000" b="1" cap="small" dirty="0">
              <a:effectLst>
                <a:outerShdw blurRad="38100" dist="38100" dir="2700000" algn="tl">
                  <a:srgbClr val="000000">
                    <a:alpha val="43137"/>
                  </a:srgbClr>
                </a:outerShdw>
              </a:effectLst>
            </a:endParaRPr>
          </a:p>
        </p:txBody>
      </p:sp>
      <p:sp>
        <p:nvSpPr>
          <p:cNvPr id="4" name="3 Rectángulo"/>
          <p:cNvSpPr/>
          <p:nvPr/>
        </p:nvSpPr>
        <p:spPr>
          <a:xfrm rot="21168083">
            <a:off x="-762597" y="3190"/>
            <a:ext cx="4292502" cy="1323439"/>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4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rush Script MT" pitchFamily="66" charset="0"/>
              </a:rPr>
              <a:t>Razones de mi</a:t>
            </a:r>
          </a:p>
          <a:p>
            <a:pPr algn="ctr"/>
            <a:r>
              <a:rPr lang="es-ES" sz="4000" b="1"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rush Script MT" pitchFamily="66" charset="0"/>
              </a:rPr>
              <a:t>Esperanza</a:t>
            </a:r>
            <a:endParaRPr lang="es-ES" sz="40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rush Script MT" pitchFamily="66" charset="0"/>
            </a:endParaRPr>
          </a:p>
        </p:txBody>
      </p:sp>
    </p:spTree>
    <p:extLst>
      <p:ext uri="{BB962C8B-B14F-4D97-AF65-F5344CB8AC3E}">
        <p14:creationId xmlns:p14="http://schemas.microsoft.com/office/powerpoint/2010/main" val="36260519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411510"/>
            <a:ext cx="8229600" cy="4876006"/>
          </a:xfrm>
          <a:prstGeom prst="rect">
            <a:avLst/>
          </a:prstGeom>
        </p:spPr>
        <p:txBody>
          <a:bodyPr vert="horz">
            <a:normAutofit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ctr">
              <a:buFont typeface="Georgia"/>
              <a:buNone/>
            </a:pPr>
            <a:r>
              <a:rPr lang="es-AR" i="1" dirty="0" smtClean="0">
                <a:effectLst>
                  <a:outerShdw blurRad="38100" dist="38100" dir="2700000" algn="tl">
                    <a:srgbClr val="000000">
                      <a:alpha val="43137"/>
                    </a:srgbClr>
                  </a:outerShdw>
                </a:effectLst>
              </a:rPr>
              <a:t>Al morir en la Cruz por amor a la Iglesia –como un esposo enamorado y apasionado- Cristo nos mostró el verdadero amor, que es donación total de sí mismo (su Cuerpo) para «salvar» y «engendrar» vida.</a:t>
            </a:r>
          </a:p>
          <a:p>
            <a:pPr marL="0" indent="0" algn="ctr">
              <a:buFont typeface="Georgia"/>
              <a:buNone/>
            </a:pPr>
            <a:endParaRPr lang="es-AR" sz="3600" i="1" dirty="0">
              <a:effectLst>
                <a:outerShdw blurRad="38100" dist="38100" dir="2700000" algn="tl">
                  <a:srgbClr val="000000">
                    <a:alpha val="43137"/>
                  </a:srgbClr>
                </a:outerShdw>
              </a:effectLst>
            </a:endParaRPr>
          </a:p>
          <a:p>
            <a:pPr marL="0" indent="0" algn="ctr">
              <a:buFont typeface="Georgia"/>
              <a:buNone/>
            </a:pPr>
            <a:r>
              <a:rPr lang="es-AR" i="1" dirty="0" smtClean="0">
                <a:effectLst>
                  <a:outerShdw blurRad="38100" dist="38100" dir="2700000" algn="tl">
                    <a:srgbClr val="000000">
                      <a:alpha val="43137"/>
                    </a:srgbClr>
                  </a:outerShdw>
                </a:effectLst>
              </a:rPr>
              <a:t>En las Bodas de </a:t>
            </a:r>
            <a:r>
              <a:rPr lang="es-AR" i="1" dirty="0" err="1" smtClean="0">
                <a:effectLst>
                  <a:outerShdw blurRad="38100" dist="38100" dir="2700000" algn="tl">
                    <a:srgbClr val="000000">
                      <a:alpha val="43137"/>
                    </a:srgbClr>
                  </a:outerShdw>
                </a:effectLst>
              </a:rPr>
              <a:t>Caná</a:t>
            </a:r>
            <a:r>
              <a:rPr lang="es-AR" i="1" dirty="0" smtClean="0">
                <a:effectLst>
                  <a:outerShdw blurRad="38100" dist="38100" dir="2700000" algn="tl">
                    <a:srgbClr val="000000">
                      <a:alpha val="43137"/>
                    </a:srgbClr>
                  </a:outerShdw>
                </a:effectLst>
              </a:rPr>
              <a:t>, al transformar el agua en vino en un contexto nupcial, Jesús anunciaba que su Gracia podría transformar el corazón del hombre, y restaurar su vocación original.</a:t>
            </a:r>
          </a:p>
          <a:p>
            <a:pPr marL="0" indent="0" algn="ctr">
              <a:buFont typeface="Georgia"/>
              <a:buNone/>
            </a:pPr>
            <a:r>
              <a:rPr lang="es-AR" i="1" dirty="0" smtClean="0">
                <a:effectLst>
                  <a:outerShdw blurRad="38100" dist="38100" dir="2700000" algn="tl">
                    <a:srgbClr val="000000">
                      <a:alpha val="43137"/>
                    </a:srgbClr>
                  </a:outerShdw>
                </a:effectLst>
              </a:rPr>
              <a:t>La Eucaristía es a la vez donación del Cuerpo y transformación</a:t>
            </a:r>
            <a:endParaRPr lang="es-AR" i="1" dirty="0">
              <a:effectLst>
                <a:outerShdw blurRad="38100" dist="38100" dir="2700000" algn="tl">
                  <a:srgbClr val="000000">
                    <a:alpha val="43137"/>
                  </a:srgbClr>
                </a:outerShdw>
              </a:effectLst>
            </a:endParaRPr>
          </a:p>
        </p:txBody>
      </p:sp>
      <p:pic>
        <p:nvPicPr>
          <p:cNvPr id="3" name="Picture 2" descr="C:\Users\Bangho\Desktop\Pasajes febrero\images.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20538"/>
            <a:ext cx="5098952" cy="254947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Bangho\Desktop\Pasajes febrero\Wedding-feast-at-cana-mosaic-facebo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750"/>
            <a:ext cx="9144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1 Título"/>
          <p:cNvSpPr>
            <a:spLocks noGrp="1"/>
          </p:cNvSpPr>
          <p:nvPr>
            <p:ph type="title"/>
          </p:nvPr>
        </p:nvSpPr>
        <p:spPr>
          <a:xfrm>
            <a:off x="611560" y="3939902"/>
            <a:ext cx="8229600" cy="917848"/>
          </a:xfrm>
          <a:solidFill>
            <a:srgbClr val="FFFFFF">
              <a:alpha val="76863"/>
            </a:srgbClr>
          </a:solidFill>
        </p:spPr>
        <p:txBody>
          <a:bodyPr>
            <a:noAutofit/>
          </a:bodyPr>
          <a:lstStyle/>
          <a:p>
            <a:pPr algn="ctr"/>
            <a:r>
              <a:rPr lang="es-AR" sz="3600" b="1" dirty="0" smtClean="0"/>
              <a:t>Transforma y redime la lujuria en eros, y el eros en ágape.</a:t>
            </a:r>
            <a:endParaRPr lang="es-AR" sz="3600" b="1" dirty="0"/>
          </a:p>
        </p:txBody>
      </p:sp>
    </p:spTree>
    <p:extLst>
      <p:ext uri="{BB962C8B-B14F-4D97-AF65-F5344CB8AC3E}">
        <p14:creationId xmlns:p14="http://schemas.microsoft.com/office/powerpoint/2010/main" val="192369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411510"/>
            <a:ext cx="8229600" cy="4876006"/>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ctr">
              <a:buFont typeface="Georgia"/>
              <a:buNone/>
            </a:pPr>
            <a:r>
              <a:rPr lang="es-AR" i="1" dirty="0" smtClean="0">
                <a:effectLst>
                  <a:outerShdw blurRad="38100" dist="38100" dir="2700000" algn="tl">
                    <a:srgbClr val="000000">
                      <a:alpha val="43137"/>
                    </a:srgbClr>
                  </a:outerShdw>
                </a:effectLst>
              </a:rPr>
              <a:t>¿Se puede vivir la espiritualidad y la propuesta cristiana en nuestro tiempo?</a:t>
            </a:r>
          </a:p>
          <a:p>
            <a:pPr marL="0" indent="0" algn="ctr">
              <a:buFont typeface="Georgia"/>
              <a:buNone/>
            </a:pPr>
            <a:r>
              <a:rPr lang="es-AR" i="1" dirty="0" smtClean="0">
                <a:effectLst>
                  <a:outerShdw blurRad="38100" dist="38100" dir="2700000" algn="tl">
                    <a:srgbClr val="000000">
                      <a:alpha val="43137"/>
                    </a:srgbClr>
                  </a:outerShdw>
                </a:effectLst>
              </a:rPr>
              <a:t>¡Totalmente!</a:t>
            </a:r>
          </a:p>
          <a:p>
            <a:pPr marL="0" indent="0" algn="ctr">
              <a:buFont typeface="Georgia"/>
              <a:buNone/>
            </a:pPr>
            <a:r>
              <a:rPr lang="es-AR" i="1" dirty="0" smtClean="0">
                <a:effectLst>
                  <a:outerShdw blurRad="38100" dist="38100" dir="2700000" algn="tl">
                    <a:srgbClr val="000000">
                      <a:alpha val="43137"/>
                    </a:srgbClr>
                  </a:outerShdw>
                </a:effectLst>
              </a:rPr>
              <a:t>Es necesario ser humildes y escuchar la Palabra y las orientaciones de la Iglesia Madre.</a:t>
            </a:r>
          </a:p>
          <a:p>
            <a:pPr marL="0" indent="0" algn="ctr">
              <a:buFont typeface="Georgia"/>
              <a:buNone/>
            </a:pPr>
            <a:r>
              <a:rPr lang="es-AR" i="1" dirty="0" smtClean="0">
                <a:effectLst>
                  <a:outerShdw blurRad="38100" dist="38100" dir="2700000" algn="tl">
                    <a:srgbClr val="000000">
                      <a:alpha val="43137"/>
                    </a:srgbClr>
                  </a:outerShdw>
                </a:effectLst>
              </a:rPr>
              <a:t>Es preciso intentar purificar nuestros corazones y emprender el camino ascético para saber abandonar hábitos que fragmentan lo que Dios creó unido.</a:t>
            </a:r>
          </a:p>
          <a:p>
            <a:pPr marL="0" indent="0" algn="ctr">
              <a:buFont typeface="Georgia"/>
              <a:buNone/>
            </a:pPr>
            <a:r>
              <a:rPr lang="es-AR" i="1" dirty="0" smtClean="0">
                <a:effectLst>
                  <a:outerShdw blurRad="38100" dist="38100" dir="2700000" algn="tl">
                    <a:srgbClr val="000000">
                      <a:alpha val="43137"/>
                    </a:srgbClr>
                  </a:outerShdw>
                </a:effectLst>
              </a:rPr>
              <a:t>Es preciso, ante todo, unirnos más y más a Jesús Eucaristía.</a:t>
            </a:r>
            <a:endParaRPr lang="es-AR"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4942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457200" y="205979"/>
            <a:ext cx="8229600" cy="857250"/>
          </a:xfrm>
        </p:spPr>
        <p:txBody>
          <a:bodyPr>
            <a:normAutofit fontScale="90000"/>
          </a:bodyPr>
          <a:lstStyle/>
          <a:p>
            <a:r>
              <a:rPr lang="es-AR" b="1" dirty="0" smtClean="0"/>
              <a:t>8. </a:t>
            </a:r>
            <a:r>
              <a:rPr lang="es-AR" b="1" dirty="0"/>
              <a:t>¿Qué podemos hacer? </a:t>
            </a:r>
            <a:r>
              <a:rPr lang="es-AR" b="1" dirty="0" smtClean="0"/>
              <a:t>Pistas educativas</a:t>
            </a:r>
            <a:r>
              <a:rPr lang="es-AR" b="1" dirty="0"/>
              <a:t>, cívicas y espirituales</a:t>
            </a:r>
          </a:p>
        </p:txBody>
      </p:sp>
      <p:sp>
        <p:nvSpPr>
          <p:cNvPr id="4" name="3 Esquina doblada"/>
          <p:cNvSpPr/>
          <p:nvPr/>
        </p:nvSpPr>
        <p:spPr>
          <a:xfrm rot="21134758">
            <a:off x="354848" y="1406389"/>
            <a:ext cx="2051893" cy="167074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600" b="1" dirty="0">
                <a:solidFill>
                  <a:schemeClr val="tx1"/>
                </a:solidFill>
                <a:effectLst>
                  <a:outerShdw blurRad="38100" dist="38100" dir="2700000" algn="tl">
                    <a:srgbClr val="000000">
                      <a:alpha val="43137"/>
                    </a:srgbClr>
                  </a:outerShdw>
                </a:effectLst>
                <a:latin typeface="Corbel Light" pitchFamily="34" charset="0"/>
              </a:rPr>
              <a:t>Vivir el amor conyugal en plenitud</a:t>
            </a:r>
          </a:p>
        </p:txBody>
      </p:sp>
      <p:sp>
        <p:nvSpPr>
          <p:cNvPr id="7" name="6 Esquina doblada"/>
          <p:cNvSpPr/>
          <p:nvPr/>
        </p:nvSpPr>
        <p:spPr>
          <a:xfrm rot="21134758">
            <a:off x="1867016" y="1418293"/>
            <a:ext cx="2051893" cy="1670745"/>
          </a:xfrm>
          <a:prstGeom prst="foldedCorner">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rPr>
              <a:t>Comprender y abrazar la sexualidad de acuerdo al plan de Dios</a:t>
            </a:r>
            <a:endParaRPr lang="es-AR" sz="20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8" name="7 Esquina doblada"/>
          <p:cNvSpPr/>
          <p:nvPr/>
        </p:nvSpPr>
        <p:spPr>
          <a:xfrm rot="21134758">
            <a:off x="3379184" y="1406388"/>
            <a:ext cx="2051893" cy="1670745"/>
          </a:xfrm>
          <a:prstGeom prst="foldedCorner">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900" b="1" dirty="0">
                <a:solidFill>
                  <a:schemeClr val="tx1"/>
                </a:solidFill>
                <a:latin typeface="Century Schoolbook" pitchFamily="18" charset="0"/>
              </a:rPr>
              <a:t>Educar desde nuestra propia realidad, sin perder de vista el ideal</a:t>
            </a:r>
            <a:endParaRPr lang="es-AR" sz="1900" b="1" dirty="0">
              <a:solidFill>
                <a:schemeClr val="tx1"/>
              </a:solidFill>
              <a:effectLst>
                <a:outerShdw blurRad="38100" dist="38100" dir="2700000" algn="tl">
                  <a:srgbClr val="000000">
                    <a:alpha val="43137"/>
                  </a:srgbClr>
                </a:outerShdw>
              </a:effectLst>
              <a:latin typeface="Century Schoolbook" pitchFamily="18" charset="0"/>
            </a:endParaRPr>
          </a:p>
        </p:txBody>
      </p:sp>
      <p:sp>
        <p:nvSpPr>
          <p:cNvPr id="9" name="8 Esquina doblada"/>
          <p:cNvSpPr/>
          <p:nvPr/>
        </p:nvSpPr>
        <p:spPr>
          <a:xfrm rot="21134758">
            <a:off x="5035369" y="1340599"/>
            <a:ext cx="2051893" cy="1670745"/>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Corbel Light" pitchFamily="34" charset="0"/>
              </a:rPr>
              <a:t>Priorizar la educación de los hijos por encima de todas las otras metas loables:</a:t>
            </a:r>
            <a:r>
              <a:rPr lang="es-AR" sz="2000" dirty="0">
                <a:solidFill>
                  <a:schemeClr val="tx1"/>
                </a:solidFill>
                <a:latin typeface="Corbel Light" pitchFamily="34" charset="0"/>
              </a:rPr>
              <a:t> </a:t>
            </a:r>
            <a:endParaRPr lang="es-AR" sz="20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0" name="9 Esquina doblada"/>
          <p:cNvSpPr/>
          <p:nvPr/>
        </p:nvSpPr>
        <p:spPr>
          <a:xfrm rot="21134758">
            <a:off x="6763560" y="1262371"/>
            <a:ext cx="2051893" cy="1670745"/>
          </a:xfrm>
          <a:prstGeom prst="foldedCorner">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rPr>
              <a:t>Asegurar la presencia de las dos figuras, maduras y equilibradas</a:t>
            </a:r>
            <a:endParaRPr lang="es-AR" sz="20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1" name="10 Esquina doblada"/>
          <p:cNvSpPr/>
          <p:nvPr/>
        </p:nvSpPr>
        <p:spPr>
          <a:xfrm rot="592664">
            <a:off x="505476" y="3050666"/>
            <a:ext cx="2051893" cy="1670745"/>
          </a:xfrm>
          <a:prstGeom prst="foldedCorne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1"/>
                </a:solidFill>
              </a:rPr>
              <a:t>Formarse para poder formar</a:t>
            </a:r>
            <a:endParaRPr lang="es-AR" sz="26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2" name="11 Esquina doblada"/>
          <p:cNvSpPr/>
          <p:nvPr/>
        </p:nvSpPr>
        <p:spPr>
          <a:xfrm rot="592664">
            <a:off x="2017644" y="3062570"/>
            <a:ext cx="2051893" cy="1670745"/>
          </a:xfrm>
          <a:prstGeom prst="foldedCorne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Arial" pitchFamily="34" charset="0"/>
                <a:cs typeface="Arial" pitchFamily="34" charset="0"/>
              </a:rPr>
              <a:t>Vivir conscientemente la educación integral de la sexualidad</a:t>
            </a:r>
            <a:endParaRPr lang="es-AR" sz="2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13" name="12 Esquina doblada"/>
          <p:cNvSpPr/>
          <p:nvPr/>
        </p:nvSpPr>
        <p:spPr>
          <a:xfrm rot="592664">
            <a:off x="3529812" y="3050665"/>
            <a:ext cx="2051893" cy="1670745"/>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Arial Narrow" pitchFamily="34" charset="0"/>
              </a:rPr>
              <a:t>Fortalecer en cada hijo su identidad como varones y como mujeres:</a:t>
            </a:r>
            <a:endParaRPr lang="es-AR" sz="2000" b="1" dirty="0">
              <a:solidFill>
                <a:schemeClr val="tx1"/>
              </a:solidFill>
              <a:effectLst>
                <a:outerShdw blurRad="38100" dist="38100" dir="2700000" algn="tl">
                  <a:srgbClr val="000000">
                    <a:alpha val="43137"/>
                  </a:srgbClr>
                </a:outerShdw>
              </a:effectLst>
              <a:latin typeface="Arial Narrow" pitchFamily="34" charset="0"/>
            </a:endParaRPr>
          </a:p>
        </p:txBody>
      </p:sp>
      <p:sp>
        <p:nvSpPr>
          <p:cNvPr id="14" name="13 Esquina doblada"/>
          <p:cNvSpPr/>
          <p:nvPr/>
        </p:nvSpPr>
        <p:spPr>
          <a:xfrm rot="592664">
            <a:off x="5185997" y="2984876"/>
            <a:ext cx="2051893" cy="1670745"/>
          </a:xfrm>
          <a:prstGeom prst="foldedCorner">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Bodoni MT" pitchFamily="18" charset="0"/>
              </a:rPr>
              <a:t>Corregir estereotipos familiares que prolonguen injusticias</a:t>
            </a:r>
            <a:endParaRPr lang="es-AR" sz="2000" b="1" dirty="0">
              <a:solidFill>
                <a:schemeClr val="tx1"/>
              </a:solidFill>
              <a:effectLst>
                <a:outerShdw blurRad="38100" dist="38100" dir="2700000" algn="tl">
                  <a:srgbClr val="000000">
                    <a:alpha val="43137"/>
                  </a:srgbClr>
                </a:outerShdw>
              </a:effectLst>
              <a:latin typeface="Bodoni MT" pitchFamily="18" charset="0"/>
            </a:endParaRPr>
          </a:p>
        </p:txBody>
      </p:sp>
      <p:sp>
        <p:nvSpPr>
          <p:cNvPr id="15" name="14 Esquina doblada"/>
          <p:cNvSpPr/>
          <p:nvPr/>
        </p:nvSpPr>
        <p:spPr>
          <a:xfrm rot="592664">
            <a:off x="6914188" y="2906648"/>
            <a:ext cx="2051893" cy="1670745"/>
          </a:xfrm>
          <a:prstGeom prst="foldedCorne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600" b="1" dirty="0" smtClean="0">
                <a:solidFill>
                  <a:schemeClr val="tx1"/>
                </a:solidFill>
                <a:effectLst>
                  <a:outerShdw blurRad="38100" dist="38100" dir="2700000" algn="tl">
                    <a:srgbClr val="000000">
                      <a:alpha val="43137"/>
                    </a:srgbClr>
                  </a:outerShdw>
                </a:effectLst>
                <a:latin typeface="Corbel Light" pitchFamily="34" charset="0"/>
              </a:rPr>
              <a:t>Proteger la inocencia de los niños</a:t>
            </a:r>
            <a:endParaRPr lang="es-AR" sz="26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6" name="15 Esquina doblada"/>
          <p:cNvSpPr/>
          <p:nvPr/>
        </p:nvSpPr>
        <p:spPr>
          <a:xfrm rot="20407771">
            <a:off x="1867014" y="2014489"/>
            <a:ext cx="2051893" cy="1670745"/>
          </a:xfrm>
          <a:prstGeom prst="foldedCorne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200" b="1" dirty="0">
                <a:solidFill>
                  <a:schemeClr val="tx1"/>
                </a:solidFill>
                <a:latin typeface="Candara Light" pitchFamily="34" charset="0"/>
              </a:rPr>
              <a:t>Educar en el juicio crítico ante las modas y las ideologías</a:t>
            </a:r>
            <a:endParaRPr lang="es-AR" sz="2200" b="1" dirty="0">
              <a:solidFill>
                <a:schemeClr val="tx1"/>
              </a:solidFill>
              <a:effectLst>
                <a:outerShdw blurRad="38100" dist="38100" dir="2700000" algn="tl">
                  <a:srgbClr val="000000">
                    <a:alpha val="43137"/>
                  </a:srgbClr>
                </a:outerShdw>
              </a:effectLst>
              <a:latin typeface="Candara Light" pitchFamily="34" charset="0"/>
            </a:endParaRPr>
          </a:p>
        </p:txBody>
      </p:sp>
      <p:sp>
        <p:nvSpPr>
          <p:cNvPr id="17" name="16 Esquina doblada"/>
          <p:cNvSpPr/>
          <p:nvPr/>
        </p:nvSpPr>
        <p:spPr>
          <a:xfrm rot="1249335">
            <a:off x="4581633" y="2025643"/>
            <a:ext cx="2051893" cy="1670745"/>
          </a:xfrm>
          <a:prstGeom prst="foldedCorne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effectLst>
                  <a:outerShdw blurRad="38100" dist="38100" dir="2700000" algn="tl">
                    <a:srgbClr val="000000">
                      <a:alpha val="43137"/>
                    </a:srgbClr>
                  </a:outerShdw>
                </a:effectLst>
                <a:latin typeface="Corbel Light" pitchFamily="34" charset="0"/>
              </a:rPr>
              <a:t>Educar en la humildad y la aceptación de que no somos omnipotentes</a:t>
            </a:r>
          </a:p>
        </p:txBody>
      </p:sp>
    </p:spTree>
    <p:extLst>
      <p:ext uri="{BB962C8B-B14F-4D97-AF65-F5344CB8AC3E}">
        <p14:creationId xmlns:p14="http://schemas.microsoft.com/office/powerpoint/2010/main" val="77117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6882978" cy="857250"/>
          </a:xfrm>
        </p:spPr>
        <p:txBody>
          <a:bodyPr>
            <a:normAutofit/>
          </a:bodyPr>
          <a:lstStyle/>
          <a:p>
            <a:r>
              <a:rPr lang="es-AR" b="1" dirty="0" smtClean="0">
                <a:solidFill>
                  <a:schemeClr val="accent5">
                    <a:lumMod val="75000"/>
                  </a:schemeClr>
                </a:solidFill>
                <a:latin typeface="Century Gothic" pitchFamily="34" charset="0"/>
              </a:rPr>
              <a:t>La bajada al aula</a:t>
            </a:r>
            <a:endParaRPr lang="es-AR" b="1" dirty="0">
              <a:solidFill>
                <a:schemeClr val="accent5">
                  <a:lumMod val="75000"/>
                </a:schemeClr>
              </a:solidFill>
              <a:latin typeface="Century Gothic" pitchFamily="34" charset="0"/>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475"/>
            <a:ext cx="9468545" cy="5323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7610"/>
            <a:ext cx="9468545" cy="5323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8197" t="11647" r="17168" b="21876"/>
          <a:stretch/>
        </p:blipFill>
        <p:spPr bwMode="auto">
          <a:xfrm>
            <a:off x="0" y="96730"/>
            <a:ext cx="8624317" cy="4987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Grp="1" noChangeAspect="1" noChangeArrowheads="1"/>
          </p:cNvPicPr>
          <p:nvPr>
            <p:ph idx="1"/>
          </p:nvPr>
        </p:nvPicPr>
        <p:blipFill rotWithShape="1">
          <a:blip r:embed="rId5">
            <a:extLst>
              <a:ext uri="{BEBA8EAE-BF5A-486C-A8C5-ECC9F3942E4B}">
                <a14:imgProps xmlns:a14="http://schemas.microsoft.com/office/drawing/2010/main">
                  <a14:imgLayer r:embed="rId6">
                    <a14:imgEffect>
                      <a14:backgroundRemoval t="0" b="90625" l="17350" r="83455"/>
                    </a14:imgEffect>
                  </a14:imgLayer>
                </a14:imgProps>
              </a:ext>
              <a:ext uri="{28A0092B-C50C-407E-A947-70E740481C1C}">
                <a14:useLocalDpi xmlns:a14="http://schemas.microsoft.com/office/drawing/2010/main" val="0"/>
              </a:ext>
            </a:extLst>
          </a:blip>
          <a:srcRect l="21418" t="12690" r="19235" b="18055"/>
          <a:stretch/>
        </p:blipFill>
        <p:spPr bwMode="auto">
          <a:xfrm>
            <a:off x="-619876" y="-1456534"/>
            <a:ext cx="10117878" cy="663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52" y="-87610"/>
            <a:ext cx="9361040" cy="5263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8">
            <a:extLst>
              <a:ext uri="{28A0092B-C50C-407E-A947-70E740481C1C}">
                <a14:useLocalDpi xmlns:a14="http://schemas.microsoft.com/office/drawing/2010/main" val="0"/>
              </a:ext>
            </a:extLst>
          </a:blip>
          <a:srcRect t="5320" r="2271"/>
          <a:stretch/>
        </p:blipFill>
        <p:spPr bwMode="auto">
          <a:xfrm>
            <a:off x="53752" y="-87610"/>
            <a:ext cx="9253536" cy="5040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723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squina doblada"/>
          <p:cNvSpPr/>
          <p:nvPr/>
        </p:nvSpPr>
        <p:spPr>
          <a:xfrm rot="21134758">
            <a:off x="585536" y="3088797"/>
            <a:ext cx="1815376" cy="1872074"/>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4000" b="1" dirty="0">
                <a:solidFill>
                  <a:schemeClr val="tx2">
                    <a:lumMod val="60000"/>
                    <a:lumOff val="40000"/>
                  </a:schemeClr>
                </a:solidFill>
              </a:rPr>
              <a:t>“No tengan miedo”</a:t>
            </a:r>
            <a:endParaRPr lang="es-AR" sz="3600" b="1" dirty="0">
              <a:solidFill>
                <a:schemeClr val="tx2">
                  <a:lumMod val="60000"/>
                  <a:lumOff val="40000"/>
                </a:schemeClr>
              </a:solidFill>
              <a:effectLst>
                <a:outerShdw blurRad="38100" dist="38100" dir="2700000" algn="tl">
                  <a:srgbClr val="000000">
                    <a:alpha val="43137"/>
                  </a:srgbClr>
                </a:outerShdw>
              </a:effectLst>
              <a:latin typeface="Corbel Light" pitchFamily="34" charset="0"/>
            </a:endParaRPr>
          </a:p>
        </p:txBody>
      </p:sp>
      <p:sp>
        <p:nvSpPr>
          <p:cNvPr id="8" name="7 Esquina doblada"/>
          <p:cNvSpPr/>
          <p:nvPr/>
        </p:nvSpPr>
        <p:spPr>
          <a:xfrm rot="21149648">
            <a:off x="2881802" y="3096253"/>
            <a:ext cx="1773812" cy="1800561"/>
          </a:xfrm>
          <a:prstGeom prst="foldedCorner">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accent6">
                    <a:lumMod val="50000"/>
                  </a:schemeClr>
                </a:solidFill>
              </a:rPr>
              <a:t>“Yo estoy con ustedes hasta el fin del mundo”</a:t>
            </a:r>
            <a:endParaRPr lang="es-AR" sz="2000" b="1" dirty="0">
              <a:solidFill>
                <a:schemeClr val="accent6">
                  <a:lumMod val="50000"/>
                </a:schemeClr>
              </a:solidFill>
              <a:effectLst>
                <a:outerShdw blurRad="38100" dist="38100" dir="2700000" algn="tl">
                  <a:srgbClr val="000000">
                    <a:alpha val="43137"/>
                  </a:srgbClr>
                </a:outerShdw>
              </a:effectLst>
              <a:latin typeface="Century Schoolbook" pitchFamily="18" charset="0"/>
            </a:endParaRPr>
          </a:p>
        </p:txBody>
      </p:sp>
      <p:sp>
        <p:nvSpPr>
          <p:cNvPr id="9" name="8 Esquina doblada"/>
          <p:cNvSpPr/>
          <p:nvPr/>
        </p:nvSpPr>
        <p:spPr>
          <a:xfrm rot="796421">
            <a:off x="4934811" y="3179034"/>
            <a:ext cx="1980533" cy="1738609"/>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accent6">
                    <a:lumMod val="50000"/>
                  </a:schemeClr>
                </a:solidFill>
                <a:latin typeface="Candara Light" pitchFamily="34" charset="0"/>
              </a:rPr>
              <a:t>“Todo lo puedo en Cristo que me fortalece”</a:t>
            </a:r>
            <a:endParaRPr lang="es-AR" sz="2400" b="1" dirty="0">
              <a:solidFill>
                <a:schemeClr val="accent6">
                  <a:lumMod val="50000"/>
                </a:schemeClr>
              </a:solidFill>
              <a:effectLst>
                <a:outerShdw blurRad="38100" dist="38100" dir="2700000" algn="tl">
                  <a:srgbClr val="000000">
                    <a:alpha val="43137"/>
                  </a:srgbClr>
                </a:outerShdw>
              </a:effectLst>
              <a:latin typeface="Candara Light" pitchFamily="34" charset="0"/>
            </a:endParaRPr>
          </a:p>
        </p:txBody>
      </p:sp>
      <p:sp>
        <p:nvSpPr>
          <p:cNvPr id="10" name="9 Esquina doblada"/>
          <p:cNvSpPr/>
          <p:nvPr/>
        </p:nvSpPr>
        <p:spPr>
          <a:xfrm rot="21134758">
            <a:off x="7347578" y="3317151"/>
            <a:ext cx="1640145" cy="1760745"/>
          </a:xfrm>
          <a:prstGeom prst="foldedCorner">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2">
                    <a:lumMod val="75000"/>
                  </a:schemeClr>
                </a:solidFill>
              </a:rPr>
              <a:t>Con las armas espirituales</a:t>
            </a:r>
            <a:endParaRPr lang="es-AR" sz="2800" b="1" dirty="0">
              <a:solidFill>
                <a:schemeClr val="tx2">
                  <a:lumMod val="75000"/>
                </a:schemeClr>
              </a:solidFill>
              <a:effectLst>
                <a:outerShdw blurRad="38100" dist="38100" dir="2700000" algn="tl">
                  <a:srgbClr val="000000">
                    <a:alpha val="43137"/>
                  </a:srgbClr>
                </a:outerShdw>
              </a:effectLst>
              <a:latin typeface="Corbel Light" pitchFamily="34" charset="0"/>
            </a:endParaRPr>
          </a:p>
        </p:txBody>
      </p:sp>
      <p:sp>
        <p:nvSpPr>
          <p:cNvPr id="5" name="4 Rectángulo"/>
          <p:cNvSpPr/>
          <p:nvPr/>
        </p:nvSpPr>
        <p:spPr>
          <a:xfrm>
            <a:off x="323528" y="411510"/>
            <a:ext cx="8136904" cy="2554545"/>
          </a:xfrm>
          <a:prstGeom prst="rect">
            <a:avLst/>
          </a:prstGeom>
        </p:spPr>
        <p:txBody>
          <a:bodyPr wrap="square">
            <a:spAutoFit/>
          </a:bodyPr>
          <a:lstStyle/>
          <a:p>
            <a:r>
              <a:rPr lang="es-AR" sz="2000" b="1" dirty="0"/>
              <a:t>122. Jóvenes amados por el Señor, ¡cuánto valen ustedes si han sido redimidos por la sangre preciosa de Cristo! Jóvenes queridos, ustedes «¡no tienen precio! ¡No son piezas de subasta! Por favor, no se dejen comprar, no se dejen seducir, no se dejen esclavizar por las colonizaciones ideológicas que nos meten ideas en la cabeza y al final nos volvemos esclavos, dependientes, fracasados en la vida. Ustedes no tienen precio: deben repetirlo siempre: no estoy en una subasta, no tengo precio. ¡Soy libre, soy libre! Enamórense de esta libertad, que es la que ofrece Jesús»</a:t>
            </a:r>
          </a:p>
        </p:txBody>
      </p:sp>
    </p:spTree>
    <p:extLst>
      <p:ext uri="{BB962C8B-B14F-4D97-AF65-F5344CB8AC3E}">
        <p14:creationId xmlns:p14="http://schemas.microsoft.com/office/powerpoint/2010/main" val="51507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755576" y="1419623"/>
            <a:ext cx="8229600" cy="3384376"/>
          </a:xfrm>
        </p:spPr>
        <p:txBody>
          <a:bodyPr>
            <a:normAutofit fontScale="92500" lnSpcReduction="20000"/>
          </a:bodyPr>
          <a:lstStyle/>
          <a:p>
            <a:pPr marL="0" indent="0" algn="ctr">
              <a:buNone/>
            </a:pPr>
            <a:r>
              <a:rPr lang="es-AR" sz="4000" b="1" dirty="0" smtClean="0"/>
              <a:t>      Padre Leandro </a:t>
            </a:r>
            <a:r>
              <a:rPr lang="es-AR" sz="4000" b="1" dirty="0" err="1" smtClean="0"/>
              <a:t>Bonnin</a:t>
            </a:r>
            <a:endParaRPr lang="es-AR" sz="4000" b="1" dirty="0" smtClean="0"/>
          </a:p>
          <a:p>
            <a:pPr marL="0" indent="0" algn="ctr">
              <a:buNone/>
            </a:pPr>
            <a:endParaRPr lang="es-AR" sz="2400" dirty="0"/>
          </a:p>
          <a:p>
            <a:pPr marL="0" indent="0">
              <a:buNone/>
            </a:pPr>
            <a:r>
              <a:rPr lang="es-AR" sz="4000" b="1" dirty="0" smtClean="0"/>
              <a:t>            </a:t>
            </a:r>
          </a:p>
          <a:p>
            <a:pPr marL="0" indent="0">
              <a:buNone/>
            </a:pPr>
            <a:r>
              <a:rPr lang="es-AR" sz="4000" b="1" dirty="0"/>
              <a:t> </a:t>
            </a:r>
            <a:r>
              <a:rPr lang="es-AR" sz="4000" b="1" dirty="0" smtClean="0"/>
              <a:t>                 343 4721962    </a:t>
            </a:r>
          </a:p>
          <a:p>
            <a:pPr marL="0" indent="0" algn="ctr">
              <a:buNone/>
            </a:pPr>
            <a:endParaRPr lang="es-AR" dirty="0"/>
          </a:p>
          <a:p>
            <a:pPr marL="0" indent="0" algn="ctr">
              <a:buNone/>
            </a:pPr>
            <a:r>
              <a:rPr lang="es-AR" sz="3600" b="1" dirty="0" smtClean="0"/>
              <a:t>                         </a:t>
            </a:r>
          </a:p>
          <a:p>
            <a:pPr marL="0" indent="0" algn="ctr">
              <a:buNone/>
            </a:pPr>
            <a:r>
              <a:rPr lang="es-AR" sz="3600" b="1" dirty="0"/>
              <a:t> </a:t>
            </a:r>
            <a:r>
              <a:rPr lang="es-AR" sz="3600" b="1" dirty="0" smtClean="0"/>
              <a:t>                       </a:t>
            </a:r>
            <a:r>
              <a:rPr lang="es-AR" sz="3600" b="1" dirty="0" err="1" smtClean="0"/>
              <a:t>padreleandro</a:t>
            </a:r>
            <a:endParaRPr lang="es-AR" b="1" dirty="0"/>
          </a:p>
        </p:txBody>
      </p:sp>
      <p:pic>
        <p:nvPicPr>
          <p:cNvPr id="5" name="Picture 2" descr="C:\Users\Bangho\Documents\2019\Diplomatura ESI\Módulo 4\Dinámicas Gabriela Mango\facebook_logo_portad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968" t="12075" r="23333" b="11281"/>
          <a:stretch/>
        </p:blipFill>
        <p:spPr bwMode="auto">
          <a:xfrm>
            <a:off x="981944" y="1347614"/>
            <a:ext cx="1300944" cy="1324455"/>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3" descr="C:\Users\Bangho\Documents\2019\Diplomatura ESI\Módulo 4\Dinámicas Gabriela Mango\logo_youtube.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9523" t="28888" r="9841" b="35556"/>
          <a:stretch/>
        </p:blipFill>
        <p:spPr bwMode="auto">
          <a:xfrm>
            <a:off x="981945" y="3723879"/>
            <a:ext cx="3240360" cy="937312"/>
          </a:xfrm>
          <a:prstGeom prst="rect">
            <a:avLst/>
          </a:prstGeom>
          <a:noFill/>
          <a:extLst>
            <a:ext uri="{909E8E84-426E-40DD-AFC4-6F175D3DCCD1}">
              <a14:hiddenFill xmlns:a14="http://schemas.microsoft.com/office/drawing/2010/main">
                <a:solidFill>
                  <a:srgbClr val="FFFFFF"/>
                </a:solidFill>
              </a14:hiddenFill>
            </a:ext>
          </a:extLst>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5310" y="2427735"/>
            <a:ext cx="1152128" cy="1152128"/>
          </a:xfrm>
          <a:prstGeom prst="rect">
            <a:avLst/>
          </a:prstGeom>
        </p:spPr>
      </p:pic>
      <p:sp>
        <p:nvSpPr>
          <p:cNvPr id="8" name="1 Título"/>
          <p:cNvSpPr txBox="1">
            <a:spLocks/>
          </p:cNvSpPr>
          <p:nvPr/>
        </p:nvSpPr>
        <p:spPr>
          <a:xfrm>
            <a:off x="323528" y="-236561"/>
            <a:ext cx="8496944" cy="17110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9600" dirty="0" smtClean="0">
                <a:latin typeface="Forte" pitchFamily="66" charset="0"/>
              </a:rPr>
              <a:t>Gracias</a:t>
            </a:r>
            <a:endParaRPr lang="es-AR" sz="19900" dirty="0">
              <a:latin typeface="Forte" pitchFamily="66" charset="0"/>
            </a:endParaRPr>
          </a:p>
        </p:txBody>
      </p:sp>
    </p:spTree>
    <p:extLst>
      <p:ext uri="{BB962C8B-B14F-4D97-AF65-F5344CB8AC3E}">
        <p14:creationId xmlns:p14="http://schemas.microsoft.com/office/powerpoint/2010/main" val="12037425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Urban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4565</TotalTime>
  <Words>1976</Words>
  <Application>Microsoft Office PowerPoint</Application>
  <PresentationFormat>Presentación en pantalla (16:9)</PresentationFormat>
  <Paragraphs>165</Paragraphs>
  <Slides>35</Slides>
  <Notes>2</Notes>
  <HiddenSlides>0</HiddenSlides>
  <MMClips>0</MMClips>
  <ScaleCrop>false</ScaleCrop>
  <HeadingPairs>
    <vt:vector size="4" baseType="variant">
      <vt:variant>
        <vt:lpstr>Tema</vt:lpstr>
      </vt:variant>
      <vt:variant>
        <vt:i4>1</vt:i4>
      </vt:variant>
      <vt:variant>
        <vt:lpstr>Títulos de diapositiva</vt:lpstr>
      </vt:variant>
      <vt:variant>
        <vt:i4>35</vt:i4>
      </vt:variant>
    </vt:vector>
  </HeadingPairs>
  <TitlesOfParts>
    <vt:vector size="36" baseType="lpstr">
      <vt:lpstr>Urbano</vt:lpstr>
      <vt:lpstr>Presentación de PowerPoint</vt:lpstr>
      <vt:lpstr>Presentación de PowerPoint</vt:lpstr>
      <vt:lpstr>Presentación de PowerPoint</vt:lpstr>
      <vt:lpstr>La Tentación de ayer y de hoy</vt:lpstr>
      <vt:lpstr>Las revoluciones que marcan nuestra época</vt:lpstr>
      <vt:lpstr>Las revoluciones que marcan nuestra época</vt:lpstr>
      <vt:lpstr>Presentación de PowerPoint</vt:lpstr>
      <vt:lpstr>Presentación de PowerPoint</vt:lpstr>
      <vt:lpstr>6. La antropología bíblica y su actualidad</vt:lpstr>
      <vt:lpstr>Recomenzar desde Cristo</vt:lpstr>
      <vt:lpstr>Educación Sexual Integral</vt:lpstr>
      <vt:lpstr>Educación Sexual Integral</vt:lpstr>
      <vt:lpstr>Sexualidad</vt:lpstr>
      <vt:lpstr>La teología del Cuerpo</vt:lpstr>
      <vt:lpstr>La teología del Cuerpo</vt:lpstr>
      <vt:lpstr>6. La Teología del Cuerpo</vt:lpstr>
      <vt:lpstr>6. La teología del cuerpo</vt:lpstr>
      <vt:lpstr>6. La Teología del Cuerpo</vt:lpstr>
      <vt:lpstr>Nuestro punto de Partida: Dios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dureza del corazón</vt:lpstr>
      <vt:lpstr>Presentación de PowerPoint</vt:lpstr>
      <vt:lpstr>«No tengan miedo»</vt:lpstr>
      <vt:lpstr>Transforma y redime la lujuria en eros, y el eros en ágape.</vt:lpstr>
      <vt:lpstr>Presentación de PowerPoint</vt:lpstr>
      <vt:lpstr>8. ¿Qué podemos hacer? Pistas educativas, cívicas y espirituales</vt:lpstr>
      <vt:lpstr>La bajada al aula</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Bangho</dc:creator>
  <cp:lastModifiedBy>Bangho</cp:lastModifiedBy>
  <cp:revision>109</cp:revision>
  <dcterms:created xsi:type="dcterms:W3CDTF">2019-11-12T12:05:25Z</dcterms:created>
  <dcterms:modified xsi:type="dcterms:W3CDTF">2020-02-23T18:59:05Z</dcterms:modified>
</cp:coreProperties>
</file>