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92" r:id="rId3"/>
    <p:sldId id="258" r:id="rId4"/>
    <p:sldId id="293" r:id="rId5"/>
    <p:sldId id="294" r:id="rId6"/>
    <p:sldId id="260" r:id="rId7"/>
    <p:sldId id="268" r:id="rId8"/>
    <p:sldId id="296" r:id="rId9"/>
    <p:sldId id="297" r:id="rId10"/>
    <p:sldId id="270" r:id="rId11"/>
    <p:sldId id="298" r:id="rId12"/>
    <p:sldId id="266" r:id="rId13"/>
    <p:sldId id="271" r:id="rId14"/>
    <p:sldId id="272" r:id="rId15"/>
    <p:sldId id="274" r:id="rId16"/>
    <p:sldId id="273" r:id="rId17"/>
    <p:sldId id="265" r:id="rId18"/>
    <p:sldId id="276" r:id="rId19"/>
    <p:sldId id="277" r:id="rId20"/>
    <p:sldId id="278" r:id="rId21"/>
    <p:sldId id="279" r:id="rId22"/>
    <p:sldId id="263" r:id="rId23"/>
    <p:sldId id="262" r:id="rId24"/>
    <p:sldId id="289" r:id="rId25"/>
    <p:sldId id="290" r:id="rId26"/>
    <p:sldId id="284" r:id="rId27"/>
    <p:sldId id="285" r:id="rId28"/>
    <p:sldId id="286" r:id="rId29"/>
    <p:sldId id="287" r:id="rId30"/>
    <p:sldId id="288" r:id="rId31"/>
  </p:sldIdLst>
  <p:sldSz cx="9144000" cy="5143500" type="screen16x9"/>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B5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63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86FB9A-7ABD-45C2-B61C-2EB2B8CC291D}" type="datetimeFigureOut">
              <a:rPr lang="es-AR" smtClean="0"/>
              <a:t>23/2/2020</a:t>
            </a:fld>
            <a:endParaRPr lang="es-AR"/>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8585EA-6F3A-497A-B981-D2318F1D769A}" type="slidenum">
              <a:rPr lang="es-AR" smtClean="0"/>
              <a:t>‹Nº›</a:t>
            </a:fld>
            <a:endParaRPr lang="es-AR"/>
          </a:p>
        </p:txBody>
      </p:sp>
    </p:spTree>
    <p:extLst>
      <p:ext uri="{BB962C8B-B14F-4D97-AF65-F5344CB8AC3E}">
        <p14:creationId xmlns:p14="http://schemas.microsoft.com/office/powerpoint/2010/main" val="143115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AC8585EA-6F3A-497A-B981-D2318F1D769A}" type="slidenum">
              <a:rPr lang="es-AR" smtClean="0"/>
              <a:t>9</a:t>
            </a:fld>
            <a:endParaRPr lang="es-AR"/>
          </a:p>
        </p:txBody>
      </p:sp>
    </p:spTree>
    <p:extLst>
      <p:ext uri="{BB962C8B-B14F-4D97-AF65-F5344CB8AC3E}">
        <p14:creationId xmlns:p14="http://schemas.microsoft.com/office/powerpoint/2010/main" val="1811812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98309B1D-B01C-4422-96DC-0D9467D3E90E}" type="slidenum">
              <a:rPr lang="es-AR" smtClean="0"/>
              <a:t>25</a:t>
            </a:fld>
            <a:endParaRPr lang="es-AR"/>
          </a:p>
        </p:txBody>
      </p:sp>
    </p:spTree>
    <p:extLst>
      <p:ext uri="{BB962C8B-B14F-4D97-AF65-F5344CB8AC3E}">
        <p14:creationId xmlns:p14="http://schemas.microsoft.com/office/powerpoint/2010/main" val="435995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1586028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602541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299315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2049371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378741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519839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60825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2038278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3848807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3311654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AC705751-FD27-4DE7-B01F-897FDDB8E603}" type="datetimeFigureOut">
              <a:rPr lang="es-AR" smtClean="0"/>
              <a:t>23/2/2020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CFFF95-2CD5-438A-B8D1-335AEAB36C10}" type="slidenum">
              <a:rPr lang="es-AR" smtClean="0"/>
              <a:t>‹Nº›</a:t>
            </a:fld>
            <a:endParaRPr lang="es-AR"/>
          </a:p>
        </p:txBody>
      </p:sp>
    </p:spTree>
    <p:extLst>
      <p:ext uri="{BB962C8B-B14F-4D97-AF65-F5344CB8AC3E}">
        <p14:creationId xmlns:p14="http://schemas.microsoft.com/office/powerpoint/2010/main" val="550480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C705751-FD27-4DE7-B01F-897FDDB8E603}" type="datetimeFigureOut">
              <a:rPr lang="es-AR" smtClean="0"/>
              <a:t>23/2/2020</a:t>
            </a:fld>
            <a:endParaRPr lang="es-AR"/>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6CFFF95-2CD5-438A-B8D1-335AEAB36C10}" type="slidenum">
              <a:rPr lang="es-AR" smtClean="0"/>
              <a:t>‹Nº›</a:t>
            </a:fld>
            <a:endParaRPr lang="es-AR"/>
          </a:p>
        </p:txBody>
      </p:sp>
    </p:spTree>
    <p:extLst>
      <p:ext uri="{BB962C8B-B14F-4D97-AF65-F5344CB8AC3E}">
        <p14:creationId xmlns:p14="http://schemas.microsoft.com/office/powerpoint/2010/main" val="559889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jpe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39.jpeg"/><Relationship Id="rId18" Type="http://schemas.openxmlformats.org/officeDocument/2006/relationships/image" Target="../media/image44.jpeg"/><Relationship Id="rId3" Type="http://schemas.openxmlformats.org/officeDocument/2006/relationships/image" Target="../media/image30.jpeg"/><Relationship Id="rId21" Type="http://schemas.openxmlformats.org/officeDocument/2006/relationships/image" Target="../media/image47.jpeg"/><Relationship Id="rId7" Type="http://schemas.openxmlformats.org/officeDocument/2006/relationships/image" Target="../media/image34.jpeg"/><Relationship Id="rId12" Type="http://schemas.openxmlformats.org/officeDocument/2006/relationships/image" Target="../media/image38.jpeg"/><Relationship Id="rId17" Type="http://schemas.openxmlformats.org/officeDocument/2006/relationships/image" Target="../media/image43.jpeg"/><Relationship Id="rId2" Type="http://schemas.openxmlformats.org/officeDocument/2006/relationships/image" Target="../media/image29.jpeg"/><Relationship Id="rId16" Type="http://schemas.openxmlformats.org/officeDocument/2006/relationships/image" Target="../media/image42.png"/><Relationship Id="rId20"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37.jpeg"/><Relationship Id="rId5" Type="http://schemas.openxmlformats.org/officeDocument/2006/relationships/image" Target="../media/image32.jpeg"/><Relationship Id="rId15" Type="http://schemas.openxmlformats.org/officeDocument/2006/relationships/image" Target="../media/image41.jpeg"/><Relationship Id="rId10" Type="http://schemas.microsoft.com/office/2007/relationships/hdphoto" Target="../media/hdphoto1.wdp"/><Relationship Id="rId19" Type="http://schemas.openxmlformats.org/officeDocument/2006/relationships/image" Target="../media/image45.jpe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0.jpeg"/><Relationship Id="rId22" Type="http://schemas.openxmlformats.org/officeDocument/2006/relationships/image" Target="../media/image4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58.jpe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smtClean="0"/>
              <a:t>5</a:t>
            </a:r>
            <a:endParaRPr lang="es-AR" dirty="0"/>
          </a:p>
        </p:txBody>
      </p:sp>
      <p:sp>
        <p:nvSpPr>
          <p:cNvPr id="3" name="2 Subtítulo"/>
          <p:cNvSpPr>
            <a:spLocks noGrp="1"/>
          </p:cNvSpPr>
          <p:nvPr>
            <p:ph type="subTitle" idx="1"/>
          </p:nvPr>
        </p:nvSpPr>
        <p:spPr/>
        <p:txBody>
          <a:bodyPr/>
          <a:lstStyle/>
          <a:p>
            <a:endParaRPr lang="es-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 y="-4536"/>
            <a:ext cx="9135951" cy="5148036"/>
          </a:xfrm>
          <a:prstGeom prst="rect">
            <a:avLst/>
          </a:prstGeom>
        </p:spPr>
      </p:pic>
    </p:spTree>
    <p:extLst>
      <p:ext uri="{BB962C8B-B14F-4D97-AF65-F5344CB8AC3E}">
        <p14:creationId xmlns:p14="http://schemas.microsoft.com/office/powerpoint/2010/main" val="24867194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59632" y="51470"/>
            <a:ext cx="6218708" cy="1569660"/>
          </a:xfrm>
          <a:prstGeom prst="rect">
            <a:avLst/>
          </a:prstGeom>
        </p:spPr>
        <p:txBody>
          <a:bodyPr wrap="square">
            <a:spAutoFit/>
          </a:bodyPr>
          <a:lstStyle/>
          <a:p>
            <a:pPr algn="ctr"/>
            <a:r>
              <a:rPr lang="es-AR" sz="4800" b="1" dirty="0" smtClean="0">
                <a:solidFill>
                  <a:schemeClr val="tx2">
                    <a:lumMod val="60000"/>
                    <a:lumOff val="40000"/>
                  </a:schemeClr>
                </a:solidFill>
                <a:latin typeface="Arial" pitchFamily="34" charset="0"/>
                <a:cs typeface="Arial" pitchFamily="34" charset="0"/>
              </a:rPr>
              <a:t>«Conjura contra la familia»</a:t>
            </a:r>
            <a:endParaRPr lang="es-AR" sz="4800" dirty="0">
              <a:solidFill>
                <a:schemeClr val="tx2">
                  <a:lumMod val="60000"/>
                  <a:lumOff val="40000"/>
                </a:schemeClr>
              </a:solidFill>
            </a:endParaRPr>
          </a:p>
        </p:txBody>
      </p:sp>
      <p:sp>
        <p:nvSpPr>
          <p:cNvPr id="3" name="2 Flecha derecha"/>
          <p:cNvSpPr/>
          <p:nvPr/>
        </p:nvSpPr>
        <p:spPr>
          <a:xfrm rot="5400000">
            <a:off x="3779912" y="1563638"/>
            <a:ext cx="1008112"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395536" y="2427734"/>
            <a:ext cx="8280920" cy="2308324"/>
          </a:xfrm>
          <a:prstGeom prst="rect">
            <a:avLst/>
          </a:prstGeom>
        </p:spPr>
        <p:txBody>
          <a:bodyPr wrap="square">
            <a:spAutoFit/>
          </a:bodyPr>
          <a:lstStyle/>
          <a:p>
            <a:pPr algn="ctr"/>
            <a:r>
              <a:rPr lang="es-AR" sz="4800" b="1" dirty="0" smtClean="0">
                <a:solidFill>
                  <a:schemeClr val="tx2">
                    <a:lumMod val="60000"/>
                    <a:lumOff val="40000"/>
                  </a:schemeClr>
                </a:solidFill>
                <a:latin typeface="Arial" pitchFamily="34" charset="0"/>
                <a:cs typeface="Arial" pitchFamily="34" charset="0"/>
              </a:rPr>
              <a:t>Defensa y promoción de la Familia.</a:t>
            </a:r>
          </a:p>
          <a:p>
            <a:pPr algn="ctr"/>
            <a:r>
              <a:rPr lang="es-AR" sz="4800" b="1" dirty="0" smtClean="0">
                <a:solidFill>
                  <a:schemeClr val="tx2">
                    <a:lumMod val="60000"/>
                    <a:lumOff val="40000"/>
                  </a:schemeClr>
                </a:solidFill>
                <a:latin typeface="Arial" pitchFamily="34" charset="0"/>
                <a:cs typeface="Arial" pitchFamily="34" charset="0"/>
              </a:rPr>
              <a:t>Evangelio de la familia</a:t>
            </a:r>
            <a:endParaRPr lang="es-AR" sz="4800" dirty="0">
              <a:solidFill>
                <a:schemeClr val="tx2">
                  <a:lumMod val="60000"/>
                  <a:lumOff val="40000"/>
                </a:schemeClr>
              </a:solidFill>
            </a:endParaRPr>
          </a:p>
        </p:txBody>
      </p:sp>
    </p:spTree>
    <p:extLst>
      <p:ext uri="{BB962C8B-B14F-4D97-AF65-F5344CB8AC3E}">
        <p14:creationId xmlns:p14="http://schemas.microsoft.com/office/powerpoint/2010/main" val="20065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txBox="1">
            <a:spLocks noGrp="1"/>
          </p:cNvSpPr>
          <p:nvPr>
            <p:ph idx="1"/>
          </p:nvPr>
        </p:nvSpPr>
        <p:spPr>
          <a:xfrm>
            <a:off x="457200" y="761454"/>
            <a:ext cx="8229600" cy="339447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4000" b="1" dirty="0" smtClean="0">
                <a:solidFill>
                  <a:schemeClr val="tx1"/>
                </a:solidFill>
                <a:latin typeface="Arial" pitchFamily="34" charset="0"/>
                <a:cs typeface="Arial" pitchFamily="34" charset="0"/>
              </a:rPr>
              <a:t>Si yo no tengo amor, no soy nada</a:t>
            </a:r>
          </a:p>
          <a:p>
            <a:r>
              <a:rPr lang="es-AR" sz="4000" b="1" dirty="0" smtClean="0">
                <a:solidFill>
                  <a:schemeClr val="tx1"/>
                </a:solidFill>
                <a:latin typeface="Arial" pitchFamily="34" charset="0"/>
                <a:cs typeface="Arial" pitchFamily="34" charset="0"/>
              </a:rPr>
              <a:t>El amor se regocija con la verdad</a:t>
            </a:r>
          </a:p>
          <a:p>
            <a:r>
              <a:rPr lang="es-AR" sz="4000" b="1" dirty="0" smtClean="0">
                <a:solidFill>
                  <a:schemeClr val="tx1"/>
                </a:solidFill>
                <a:latin typeface="Arial" pitchFamily="34" charset="0"/>
                <a:cs typeface="Arial" pitchFamily="34" charset="0"/>
              </a:rPr>
              <a:t>La verdad los hará libres</a:t>
            </a:r>
          </a:p>
          <a:p>
            <a:endParaRPr lang="es-AR" sz="4000" dirty="0">
              <a:latin typeface="Arial" pitchFamily="34" charset="0"/>
              <a:cs typeface="Arial" pitchFamily="34" charset="0"/>
            </a:endParaRPr>
          </a:p>
        </p:txBody>
      </p:sp>
      <p:sp>
        <p:nvSpPr>
          <p:cNvPr id="3" name="2 Rectángulo"/>
          <p:cNvSpPr/>
          <p:nvPr/>
        </p:nvSpPr>
        <p:spPr>
          <a:xfrm>
            <a:off x="323528" y="1059582"/>
            <a:ext cx="6218708" cy="2400657"/>
          </a:xfrm>
          <a:prstGeom prst="rect">
            <a:avLst/>
          </a:prstGeom>
        </p:spPr>
        <p:txBody>
          <a:bodyPr wrap="square">
            <a:spAutoFit/>
          </a:bodyPr>
          <a:lstStyle/>
          <a:p>
            <a:pPr algn="ctr"/>
            <a:r>
              <a:rPr lang="es-AR" sz="4800" b="1" dirty="0" smtClean="0">
                <a:solidFill>
                  <a:schemeClr val="tx2">
                    <a:lumMod val="60000"/>
                    <a:lumOff val="40000"/>
                  </a:schemeClr>
                </a:solidFill>
                <a:latin typeface="Arial" pitchFamily="34" charset="0"/>
                <a:cs typeface="Arial" pitchFamily="34" charset="0"/>
              </a:rPr>
              <a:t>Defender la familia como</a:t>
            </a:r>
          </a:p>
          <a:p>
            <a:pPr algn="ctr"/>
            <a:r>
              <a:rPr lang="es-AR" sz="5400" b="1" dirty="0" smtClean="0">
                <a:solidFill>
                  <a:schemeClr val="accent5">
                    <a:lumMod val="75000"/>
                  </a:schemeClr>
                </a:solidFill>
                <a:latin typeface="Arial" pitchFamily="34" charset="0"/>
                <a:cs typeface="Arial" pitchFamily="34" charset="0"/>
              </a:rPr>
              <a:t>CRISTIANOS</a:t>
            </a:r>
            <a:endParaRPr lang="es-AR" sz="4800" dirty="0">
              <a:solidFill>
                <a:schemeClr val="accent5">
                  <a:lumMod val="75000"/>
                </a:schemeClr>
              </a:solidFill>
            </a:endParaRPr>
          </a:p>
        </p:txBody>
      </p:sp>
    </p:spTree>
    <p:extLst>
      <p:ext uri="{BB962C8B-B14F-4D97-AF65-F5344CB8AC3E}">
        <p14:creationId xmlns:p14="http://schemas.microsoft.com/office/powerpoint/2010/main" val="359752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txBox="1">
            <a:spLocks noGrp="1"/>
          </p:cNvSpPr>
          <p:nvPr>
            <p:ph idx="1"/>
          </p:nvPr>
        </p:nvSpPr>
        <p:spPr>
          <a:xfrm>
            <a:off x="395536" y="267494"/>
            <a:ext cx="8229600" cy="4392488"/>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AR" sz="4000" b="1" dirty="0" smtClean="0">
                <a:solidFill>
                  <a:schemeClr val="tx1"/>
                </a:solidFill>
                <a:latin typeface="Arial" pitchFamily="34" charset="0"/>
                <a:cs typeface="Arial" pitchFamily="34" charset="0"/>
              </a:rPr>
              <a:t>El libro quiere ser una respuesta comprensible, sintética y esperanzada a este nuevo ataque contra la familia.</a:t>
            </a:r>
          </a:p>
          <a:p>
            <a:endParaRPr lang="es-AR" sz="4000" b="1" dirty="0" smtClean="0">
              <a:solidFill>
                <a:schemeClr val="tx1"/>
              </a:solidFill>
              <a:latin typeface="Arial" pitchFamily="34" charset="0"/>
              <a:cs typeface="Arial" pitchFamily="34" charset="0"/>
            </a:endParaRPr>
          </a:p>
          <a:p>
            <a:r>
              <a:rPr lang="es-AR" sz="4000" b="1" dirty="0" smtClean="0">
                <a:solidFill>
                  <a:schemeClr val="tx1"/>
                </a:solidFill>
                <a:latin typeface="Arial" pitchFamily="34" charset="0"/>
                <a:cs typeface="Arial" pitchFamily="34" charset="0"/>
              </a:rPr>
              <a:t>Es una respuesta inspirada en la fe, pero ofreciendo algunos elementos de reflexión legales, filosóficos, psicológicos, médicos y educativos </a:t>
            </a:r>
          </a:p>
          <a:p>
            <a:endParaRPr lang="es-AR" sz="4000" dirty="0">
              <a:latin typeface="Arial" pitchFamily="34" charset="0"/>
              <a:cs typeface="Arial" pitchFamily="34" charset="0"/>
            </a:endParaRP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743162">
            <a:off x="6928317" y="175708"/>
            <a:ext cx="1686033" cy="23835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477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txBox="1">
            <a:spLocks noGrp="1"/>
          </p:cNvSpPr>
          <p:nvPr>
            <p:ph idx="1"/>
          </p:nvPr>
        </p:nvSpPr>
        <p:spPr>
          <a:xfrm>
            <a:off x="251520" y="516054"/>
            <a:ext cx="8229600" cy="4392488"/>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742950" indent="-742950" algn="l">
              <a:buAutoNum type="arabicPeriod"/>
            </a:pPr>
            <a:r>
              <a:rPr lang="es-AR" sz="4000" b="1" dirty="0" smtClean="0">
                <a:solidFill>
                  <a:schemeClr val="tx1"/>
                </a:solidFill>
                <a:latin typeface="Arial" pitchFamily="34" charset="0"/>
                <a:cs typeface="Arial" pitchFamily="34" charset="0"/>
              </a:rPr>
              <a:t>Antropología de género.</a:t>
            </a:r>
          </a:p>
          <a:p>
            <a:pPr marL="742950" indent="-742950" algn="l">
              <a:buAutoNum type="arabicPeriod"/>
            </a:pPr>
            <a:r>
              <a:rPr lang="es-AR" sz="4000" b="1" dirty="0" smtClean="0">
                <a:solidFill>
                  <a:schemeClr val="tx1"/>
                </a:solidFill>
                <a:latin typeface="Arial" pitchFamily="34" charset="0"/>
                <a:cs typeface="Arial" pitchFamily="34" charset="0"/>
              </a:rPr>
              <a:t>Origen histórico. NOM</a:t>
            </a:r>
          </a:p>
          <a:p>
            <a:pPr marL="742950" indent="-742950" algn="l">
              <a:buAutoNum type="arabicPeriod"/>
            </a:pPr>
            <a:r>
              <a:rPr lang="es-AR" sz="4000" b="1" dirty="0" smtClean="0">
                <a:solidFill>
                  <a:schemeClr val="tx1"/>
                </a:solidFill>
                <a:latin typeface="Arial" pitchFamily="34" charset="0"/>
                <a:cs typeface="Arial" pitchFamily="34" charset="0"/>
              </a:rPr>
              <a:t>Reingeniería social</a:t>
            </a:r>
          </a:p>
          <a:p>
            <a:pPr marL="742950" indent="-742950" algn="l">
              <a:buAutoNum type="arabicPeriod"/>
            </a:pPr>
            <a:r>
              <a:rPr lang="es-AR" sz="4000" b="1" dirty="0" smtClean="0">
                <a:solidFill>
                  <a:schemeClr val="tx1"/>
                </a:solidFill>
                <a:latin typeface="Arial" pitchFamily="34" charset="0"/>
                <a:cs typeface="Arial" pitchFamily="34" charset="0"/>
              </a:rPr>
              <a:t>Las «verdades enloquecidas»</a:t>
            </a:r>
          </a:p>
          <a:p>
            <a:pPr marL="742950" indent="-742950" algn="l">
              <a:buAutoNum type="arabicPeriod"/>
            </a:pPr>
            <a:r>
              <a:rPr lang="es-AR" sz="4000" b="1" dirty="0" smtClean="0">
                <a:solidFill>
                  <a:schemeClr val="tx1"/>
                </a:solidFill>
                <a:latin typeface="Arial" pitchFamily="34" charset="0"/>
                <a:cs typeface="Arial" pitchFamily="34" charset="0"/>
              </a:rPr>
              <a:t>Critica desde la razón</a:t>
            </a:r>
          </a:p>
          <a:p>
            <a:pPr marL="742950" indent="-742950" algn="l">
              <a:buAutoNum type="arabicPeriod"/>
            </a:pPr>
            <a:r>
              <a:rPr lang="es-AR" sz="4000" b="1" dirty="0" smtClean="0">
                <a:solidFill>
                  <a:schemeClr val="tx1"/>
                </a:solidFill>
                <a:latin typeface="Arial" pitchFamily="34" charset="0"/>
                <a:cs typeface="Arial" pitchFamily="34" charset="0"/>
              </a:rPr>
              <a:t>Antropología bíblica (TOB) y respuesta del Magisterio.</a:t>
            </a:r>
          </a:p>
          <a:p>
            <a:pPr marL="742950" indent="-742950" algn="l">
              <a:buAutoNum type="arabicPeriod"/>
            </a:pPr>
            <a:r>
              <a:rPr lang="es-AR" sz="4000" b="1" dirty="0" smtClean="0">
                <a:solidFill>
                  <a:schemeClr val="tx1"/>
                </a:solidFill>
                <a:latin typeface="Arial" pitchFamily="34" charset="0"/>
                <a:cs typeface="Arial" pitchFamily="34" charset="0"/>
              </a:rPr>
              <a:t>La actitud ante las personas con AMS y EVH</a:t>
            </a:r>
          </a:p>
          <a:p>
            <a:pPr marL="742950" indent="-742950" algn="l">
              <a:buAutoNum type="arabicPeriod"/>
            </a:pPr>
            <a:r>
              <a:rPr lang="es-AR" sz="4000" b="1" dirty="0" smtClean="0">
                <a:solidFill>
                  <a:schemeClr val="tx1"/>
                </a:solidFill>
                <a:latin typeface="Arial" pitchFamily="34" charset="0"/>
                <a:cs typeface="Arial" pitchFamily="34" charset="0"/>
              </a:rPr>
              <a:t>¿Qué podemos hacer?</a:t>
            </a:r>
            <a:endParaRPr lang="es-AR" sz="4000" dirty="0">
              <a:latin typeface="Arial" pitchFamily="34" charset="0"/>
              <a:cs typeface="Arial" pitchFamily="34" charset="0"/>
            </a:endParaRP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743162">
            <a:off x="6928316" y="60540"/>
            <a:ext cx="1686033" cy="23835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2446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5363" y="205979"/>
            <a:ext cx="8229600" cy="857250"/>
          </a:xfrm>
        </p:spPr>
        <p:txBody>
          <a:bodyPr>
            <a:normAutofit fontScale="90000"/>
          </a:bodyPr>
          <a:lstStyle/>
          <a:p>
            <a:r>
              <a:rPr lang="es-AR" b="1" dirty="0" smtClean="0"/>
              <a:t>La Ideología de género en sus manifestaciones…</a:t>
            </a:r>
            <a:endParaRPr lang="es-AR" b="1" dirty="0"/>
          </a:p>
        </p:txBody>
      </p:sp>
      <p:pic>
        <p:nvPicPr>
          <p:cNvPr id="13" name="Picture 2" descr="C:\Users\Bangho\Documents\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707" y="17848"/>
            <a:ext cx="8622850" cy="485035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Bangho\Documents\2019\Charlas padre Leandro Bonnin\MULTITUDINARIO-Apoyo-Ley-Nestor-Sieira_CLAIMA20100715_0103_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99" y="540116"/>
            <a:ext cx="7601262" cy="425877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283" r="22583"/>
          <a:stretch/>
        </p:blipFill>
        <p:spPr bwMode="auto">
          <a:xfrm>
            <a:off x="343707" y="129564"/>
            <a:ext cx="8647297" cy="491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contenido"/>
          <p:cNvSpPr>
            <a:spLocks noGrp="1"/>
          </p:cNvSpPr>
          <p:nvPr>
            <p:ph idx="1"/>
          </p:nvPr>
        </p:nvSpPr>
        <p:spPr>
          <a:xfrm>
            <a:off x="785363" y="1200151"/>
            <a:ext cx="8229600" cy="3394472"/>
          </a:xfrm>
        </p:spPr>
        <p:txBody>
          <a:bodyPr/>
          <a:lstStyle/>
          <a:p>
            <a:endParaRPr lang="es-AR" dirty="0"/>
          </a:p>
        </p:txBody>
      </p:sp>
      <p:pic>
        <p:nvPicPr>
          <p:cNvPr id="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29819" b="5764"/>
          <a:stretch/>
        </p:blipFill>
        <p:spPr bwMode="auto">
          <a:xfrm rot="21201428">
            <a:off x="524868" y="126686"/>
            <a:ext cx="7372893" cy="444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3318" r="34723" b="4167"/>
          <a:stretch/>
        </p:blipFill>
        <p:spPr bwMode="auto">
          <a:xfrm rot="447262">
            <a:off x="1342033" y="286583"/>
            <a:ext cx="6862454" cy="4475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3" y="154536"/>
            <a:ext cx="8873601" cy="4988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16260" r="32478" b="10971"/>
          <a:stretch/>
        </p:blipFill>
        <p:spPr bwMode="auto">
          <a:xfrm rot="21316984">
            <a:off x="584447" y="37962"/>
            <a:ext cx="6669742" cy="488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rotWithShape="1">
          <a:blip r:embed="rId9">
            <a:extLst>
              <a:ext uri="{28A0092B-C50C-407E-A947-70E740481C1C}">
                <a14:useLocalDpi xmlns:a14="http://schemas.microsoft.com/office/drawing/2010/main" val="0"/>
              </a:ext>
            </a:extLst>
          </a:blip>
          <a:srcRect l="3929" r="23562"/>
          <a:stretch/>
        </p:blipFill>
        <p:spPr bwMode="auto">
          <a:xfrm rot="471631">
            <a:off x="1018770" y="468224"/>
            <a:ext cx="7297170" cy="4521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10">
            <a:extLst>
              <a:ext uri="{28A0092B-C50C-407E-A947-70E740481C1C}">
                <a14:useLocalDpi xmlns:a14="http://schemas.microsoft.com/office/drawing/2010/main" val="0"/>
              </a:ext>
            </a:extLst>
          </a:blip>
          <a:srcRect l="7855" r="10396"/>
          <a:stretch/>
        </p:blipFill>
        <p:spPr bwMode="auto">
          <a:xfrm rot="276044">
            <a:off x="1156458" y="569125"/>
            <a:ext cx="7637890" cy="445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rotWithShape="1">
          <a:blip r:embed="rId11">
            <a:extLst>
              <a:ext uri="{28A0092B-C50C-407E-A947-70E740481C1C}">
                <a14:useLocalDpi xmlns:a14="http://schemas.microsoft.com/office/drawing/2010/main" val="0"/>
              </a:ext>
            </a:extLst>
          </a:blip>
          <a:srcRect t="13045" r="44868" b="20685"/>
          <a:stretch/>
        </p:blipFill>
        <p:spPr bwMode="auto">
          <a:xfrm rot="21152659">
            <a:off x="426783" y="331298"/>
            <a:ext cx="8025960" cy="431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0"/>
          <p:cNvPicPr>
            <a:picLocks noChangeAspect="1" noChangeArrowheads="1"/>
          </p:cNvPicPr>
          <p:nvPr/>
        </p:nvPicPr>
        <p:blipFill rotWithShape="1">
          <a:blip r:embed="rId12">
            <a:extLst>
              <a:ext uri="{28A0092B-C50C-407E-A947-70E740481C1C}">
                <a14:useLocalDpi xmlns:a14="http://schemas.microsoft.com/office/drawing/2010/main" val="0"/>
              </a:ext>
            </a:extLst>
          </a:blip>
          <a:srcRect l="3152" r="30387" b="7167"/>
          <a:stretch/>
        </p:blipFill>
        <p:spPr bwMode="auto">
          <a:xfrm>
            <a:off x="389199" y="-139660"/>
            <a:ext cx="8647297" cy="5093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13">
            <a:extLst>
              <a:ext uri="{28A0092B-C50C-407E-A947-70E740481C1C}">
                <a14:useLocalDpi xmlns:a14="http://schemas.microsoft.com/office/drawing/2010/main" val="0"/>
              </a:ext>
            </a:extLst>
          </a:blip>
          <a:srcRect l="3153" r="15108" b="13009"/>
          <a:stretch/>
        </p:blipFill>
        <p:spPr bwMode="auto">
          <a:xfrm>
            <a:off x="292393" y="19875"/>
            <a:ext cx="8386595" cy="501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2393" y="27094"/>
            <a:ext cx="8465814" cy="4759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15">
            <a:extLst>
              <a:ext uri="{28A0092B-C50C-407E-A947-70E740481C1C}">
                <a14:useLocalDpi xmlns:a14="http://schemas.microsoft.com/office/drawing/2010/main" val="0"/>
              </a:ext>
            </a:extLst>
          </a:blip>
          <a:srcRect l="3483" r="27929"/>
          <a:stretch/>
        </p:blipFill>
        <p:spPr bwMode="auto">
          <a:xfrm>
            <a:off x="1349491" y="148023"/>
            <a:ext cx="6094238" cy="4995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rotWithShape="1">
          <a:blip r:embed="rId16">
            <a:extLst>
              <a:ext uri="{28A0092B-C50C-407E-A947-70E740481C1C}">
                <a14:useLocalDpi xmlns:a14="http://schemas.microsoft.com/office/drawing/2010/main" val="0"/>
              </a:ext>
            </a:extLst>
          </a:blip>
          <a:srcRect l="11713" t="9127" r="12543" b="9921"/>
          <a:stretch/>
        </p:blipFill>
        <p:spPr bwMode="auto">
          <a:xfrm rot="21255869">
            <a:off x="326246" y="117497"/>
            <a:ext cx="7947906" cy="4775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293958">
            <a:off x="-23701" y="105462"/>
            <a:ext cx="8953847" cy="5034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169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05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2381" r="12897"/>
          <a:stretch/>
        </p:blipFill>
        <p:spPr bwMode="auto">
          <a:xfrm>
            <a:off x="1187624" y="-17277"/>
            <a:ext cx="6858903" cy="516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3828" r="10417"/>
          <a:stretch/>
        </p:blipFill>
        <p:spPr bwMode="auto">
          <a:xfrm rot="21266901">
            <a:off x="780181" y="180866"/>
            <a:ext cx="6686655" cy="496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9073" r="10416"/>
          <a:stretch/>
        </p:blipFill>
        <p:spPr bwMode="auto">
          <a:xfrm rot="463224">
            <a:off x="2150199" y="290127"/>
            <a:ext cx="6578702" cy="459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8888" t="6066" r="6262" b="8088"/>
          <a:stretch/>
        </p:blipFill>
        <p:spPr bwMode="auto">
          <a:xfrm>
            <a:off x="584178" y="293196"/>
            <a:ext cx="8065794" cy="458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5042" r="24267"/>
          <a:stretch/>
        </p:blipFill>
        <p:spPr bwMode="auto">
          <a:xfrm>
            <a:off x="323528" y="72420"/>
            <a:ext cx="6323890" cy="5029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8247" r="8039" b="22727"/>
          <a:stretch/>
        </p:blipFill>
        <p:spPr bwMode="auto">
          <a:xfrm>
            <a:off x="77331" y="175868"/>
            <a:ext cx="9066670" cy="470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
          <p:cNvPicPr>
            <a:picLocks noChangeAspect="1" noChangeArrowheads="1"/>
          </p:cNvPicPr>
          <p:nvPr/>
        </p:nvPicPr>
        <p:blipFill rotWithShape="1">
          <a:blip r:embed="rId8">
            <a:extLst>
              <a:ext uri="{28A0092B-C50C-407E-A947-70E740481C1C}">
                <a14:useLocalDpi xmlns:a14="http://schemas.microsoft.com/office/drawing/2010/main" val="0"/>
              </a:ext>
            </a:extLst>
          </a:blip>
          <a:srcRect l="8040" r="7419" b="17463"/>
          <a:stretch/>
        </p:blipFill>
        <p:spPr bwMode="auto">
          <a:xfrm>
            <a:off x="236880" y="189207"/>
            <a:ext cx="8737388" cy="4795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9"/>
          <p:cNvPicPr>
            <a:picLocks noChangeAspect="1" noChangeArrowheads="1"/>
          </p:cNvPicPr>
          <p:nvPr/>
        </p:nvPicPr>
        <p:blipFill rotWithShape="1">
          <a:blip r:embed="rId9">
            <a:extLst>
              <a:ext uri="{28A0092B-C50C-407E-A947-70E740481C1C}">
                <a14:useLocalDpi xmlns:a14="http://schemas.microsoft.com/office/drawing/2010/main" val="0"/>
              </a:ext>
            </a:extLst>
          </a:blip>
          <a:srcRect l="8350" t="38123" r="7110" b="16361"/>
          <a:stretch/>
        </p:blipFill>
        <p:spPr bwMode="auto">
          <a:xfrm>
            <a:off x="77330" y="1323731"/>
            <a:ext cx="9066670" cy="27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10">
            <a:extLst>
              <a:ext uri="{28A0092B-C50C-407E-A947-70E740481C1C}">
                <a14:useLocalDpi xmlns:a14="http://schemas.microsoft.com/office/drawing/2010/main" val="0"/>
              </a:ext>
            </a:extLst>
          </a:blip>
          <a:srcRect t="18096" r="33519"/>
          <a:stretch/>
        </p:blipFill>
        <p:spPr bwMode="auto">
          <a:xfrm>
            <a:off x="955962" y="72420"/>
            <a:ext cx="7299224" cy="5055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rotWithShape="1">
          <a:blip r:embed="rId10">
            <a:extLst>
              <a:ext uri="{28A0092B-C50C-407E-A947-70E740481C1C}">
                <a14:useLocalDpi xmlns:a14="http://schemas.microsoft.com/office/drawing/2010/main" val="0"/>
              </a:ext>
            </a:extLst>
          </a:blip>
          <a:srcRect l="20178" t="69709" r="33519" b="2896"/>
          <a:stretch/>
        </p:blipFill>
        <p:spPr bwMode="auto">
          <a:xfrm>
            <a:off x="502008" y="1323731"/>
            <a:ext cx="8472260" cy="2818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Forma libre"/>
          <p:cNvSpPr/>
          <p:nvPr/>
        </p:nvSpPr>
        <p:spPr>
          <a:xfrm>
            <a:off x="435429" y="969329"/>
            <a:ext cx="8580474" cy="1818445"/>
          </a:xfrm>
          <a:custGeom>
            <a:avLst/>
            <a:gdLst>
              <a:gd name="connsiteX0" fmla="*/ 275771 w 8580474"/>
              <a:gd name="connsiteY0" fmla="*/ 508000 h 2061029"/>
              <a:gd name="connsiteX1" fmla="*/ 537028 w 8580474"/>
              <a:gd name="connsiteY1" fmla="*/ 449943 h 2061029"/>
              <a:gd name="connsiteX2" fmla="*/ 1030514 w 8580474"/>
              <a:gd name="connsiteY2" fmla="*/ 319314 h 2061029"/>
              <a:gd name="connsiteX3" fmla="*/ 2002971 w 8580474"/>
              <a:gd name="connsiteY3" fmla="*/ 174171 h 2061029"/>
              <a:gd name="connsiteX4" fmla="*/ 2191657 w 8580474"/>
              <a:gd name="connsiteY4" fmla="*/ 159657 h 2061029"/>
              <a:gd name="connsiteX5" fmla="*/ 2612571 w 8580474"/>
              <a:gd name="connsiteY5" fmla="*/ 101600 h 2061029"/>
              <a:gd name="connsiteX6" fmla="*/ 2714171 w 8580474"/>
              <a:gd name="connsiteY6" fmla="*/ 87086 h 2061029"/>
              <a:gd name="connsiteX7" fmla="*/ 2946400 w 8580474"/>
              <a:gd name="connsiteY7" fmla="*/ 58057 h 2061029"/>
              <a:gd name="connsiteX8" fmla="*/ 3062514 w 8580474"/>
              <a:gd name="connsiteY8" fmla="*/ 43543 h 2061029"/>
              <a:gd name="connsiteX9" fmla="*/ 4107542 w 8580474"/>
              <a:gd name="connsiteY9" fmla="*/ 29029 h 2061029"/>
              <a:gd name="connsiteX10" fmla="*/ 4281714 w 8580474"/>
              <a:gd name="connsiteY10" fmla="*/ 14514 h 2061029"/>
              <a:gd name="connsiteX11" fmla="*/ 4368800 w 8580474"/>
              <a:gd name="connsiteY11" fmla="*/ 0 h 2061029"/>
              <a:gd name="connsiteX12" fmla="*/ 4992914 w 8580474"/>
              <a:gd name="connsiteY12" fmla="*/ 14514 h 2061029"/>
              <a:gd name="connsiteX13" fmla="*/ 5283200 w 8580474"/>
              <a:gd name="connsiteY13" fmla="*/ 43543 h 2061029"/>
              <a:gd name="connsiteX14" fmla="*/ 5413828 w 8580474"/>
              <a:gd name="connsiteY14" fmla="*/ 72571 h 2061029"/>
              <a:gd name="connsiteX15" fmla="*/ 6763657 w 8580474"/>
              <a:gd name="connsiteY15" fmla="*/ 87086 h 2061029"/>
              <a:gd name="connsiteX16" fmla="*/ 7082971 w 8580474"/>
              <a:gd name="connsiteY16" fmla="*/ 101600 h 2061029"/>
              <a:gd name="connsiteX17" fmla="*/ 7170057 w 8580474"/>
              <a:gd name="connsiteY17" fmla="*/ 116114 h 2061029"/>
              <a:gd name="connsiteX18" fmla="*/ 7416800 w 8580474"/>
              <a:gd name="connsiteY18" fmla="*/ 145143 h 2061029"/>
              <a:gd name="connsiteX19" fmla="*/ 7489371 w 8580474"/>
              <a:gd name="connsiteY19" fmla="*/ 159657 h 2061029"/>
              <a:gd name="connsiteX20" fmla="*/ 7532914 w 8580474"/>
              <a:gd name="connsiteY20" fmla="*/ 188686 h 2061029"/>
              <a:gd name="connsiteX21" fmla="*/ 7634514 w 8580474"/>
              <a:gd name="connsiteY21" fmla="*/ 203200 h 2061029"/>
              <a:gd name="connsiteX22" fmla="*/ 7736114 w 8580474"/>
              <a:gd name="connsiteY22" fmla="*/ 246743 h 2061029"/>
              <a:gd name="connsiteX23" fmla="*/ 7837714 w 8580474"/>
              <a:gd name="connsiteY23" fmla="*/ 275771 h 2061029"/>
              <a:gd name="connsiteX24" fmla="*/ 7939314 w 8580474"/>
              <a:gd name="connsiteY24" fmla="*/ 319314 h 2061029"/>
              <a:gd name="connsiteX25" fmla="*/ 7997371 w 8580474"/>
              <a:gd name="connsiteY25" fmla="*/ 333829 h 2061029"/>
              <a:gd name="connsiteX26" fmla="*/ 8113485 w 8580474"/>
              <a:gd name="connsiteY26" fmla="*/ 391886 h 2061029"/>
              <a:gd name="connsiteX27" fmla="*/ 8157028 w 8580474"/>
              <a:gd name="connsiteY27" fmla="*/ 406400 h 2061029"/>
              <a:gd name="connsiteX28" fmla="*/ 8215085 w 8580474"/>
              <a:gd name="connsiteY28" fmla="*/ 464457 h 2061029"/>
              <a:gd name="connsiteX29" fmla="*/ 8360228 w 8580474"/>
              <a:gd name="connsiteY29" fmla="*/ 537029 h 2061029"/>
              <a:gd name="connsiteX30" fmla="*/ 8403771 w 8580474"/>
              <a:gd name="connsiteY30" fmla="*/ 580571 h 2061029"/>
              <a:gd name="connsiteX31" fmla="*/ 8447314 w 8580474"/>
              <a:gd name="connsiteY31" fmla="*/ 595086 h 2061029"/>
              <a:gd name="connsiteX32" fmla="*/ 8505371 w 8580474"/>
              <a:gd name="connsiteY32" fmla="*/ 624114 h 2061029"/>
              <a:gd name="connsiteX33" fmla="*/ 8534400 w 8580474"/>
              <a:gd name="connsiteY33" fmla="*/ 667657 h 2061029"/>
              <a:gd name="connsiteX34" fmla="*/ 8577942 w 8580474"/>
              <a:gd name="connsiteY34" fmla="*/ 711200 h 2061029"/>
              <a:gd name="connsiteX35" fmla="*/ 8563428 w 8580474"/>
              <a:gd name="connsiteY35" fmla="*/ 1059543 h 2061029"/>
              <a:gd name="connsiteX36" fmla="*/ 8548914 w 8580474"/>
              <a:gd name="connsiteY36" fmla="*/ 1146629 h 2061029"/>
              <a:gd name="connsiteX37" fmla="*/ 8490857 w 8580474"/>
              <a:gd name="connsiteY37" fmla="*/ 1277257 h 2061029"/>
              <a:gd name="connsiteX38" fmla="*/ 8447314 w 8580474"/>
              <a:gd name="connsiteY38" fmla="*/ 1306286 h 2061029"/>
              <a:gd name="connsiteX39" fmla="*/ 8403771 w 8580474"/>
              <a:gd name="connsiteY39" fmla="*/ 1378857 h 2061029"/>
              <a:gd name="connsiteX40" fmla="*/ 8360228 w 8580474"/>
              <a:gd name="connsiteY40" fmla="*/ 1407886 h 2061029"/>
              <a:gd name="connsiteX41" fmla="*/ 8258628 w 8580474"/>
              <a:gd name="connsiteY41" fmla="*/ 1494971 h 2061029"/>
              <a:gd name="connsiteX42" fmla="*/ 8171542 w 8580474"/>
              <a:gd name="connsiteY42" fmla="*/ 1524000 h 2061029"/>
              <a:gd name="connsiteX43" fmla="*/ 8098971 w 8580474"/>
              <a:gd name="connsiteY43" fmla="*/ 1553029 h 2061029"/>
              <a:gd name="connsiteX44" fmla="*/ 7997371 w 8580474"/>
              <a:gd name="connsiteY44" fmla="*/ 1611086 h 2061029"/>
              <a:gd name="connsiteX45" fmla="*/ 7953828 w 8580474"/>
              <a:gd name="connsiteY45" fmla="*/ 1640114 h 2061029"/>
              <a:gd name="connsiteX46" fmla="*/ 7895771 w 8580474"/>
              <a:gd name="connsiteY46" fmla="*/ 1654629 h 2061029"/>
              <a:gd name="connsiteX47" fmla="*/ 7721600 w 8580474"/>
              <a:gd name="connsiteY47" fmla="*/ 1712686 h 2061029"/>
              <a:gd name="connsiteX48" fmla="*/ 7678057 w 8580474"/>
              <a:gd name="connsiteY48" fmla="*/ 1741714 h 2061029"/>
              <a:gd name="connsiteX49" fmla="*/ 7532914 w 8580474"/>
              <a:gd name="connsiteY49" fmla="*/ 1770743 h 2061029"/>
              <a:gd name="connsiteX50" fmla="*/ 7358742 w 8580474"/>
              <a:gd name="connsiteY50" fmla="*/ 1814286 h 2061029"/>
              <a:gd name="connsiteX51" fmla="*/ 7315200 w 8580474"/>
              <a:gd name="connsiteY51" fmla="*/ 1828800 h 2061029"/>
              <a:gd name="connsiteX52" fmla="*/ 7126514 w 8580474"/>
              <a:gd name="connsiteY52" fmla="*/ 1886857 h 2061029"/>
              <a:gd name="connsiteX53" fmla="*/ 6894285 w 8580474"/>
              <a:gd name="connsiteY53" fmla="*/ 1915886 h 2061029"/>
              <a:gd name="connsiteX54" fmla="*/ 6792685 w 8580474"/>
              <a:gd name="connsiteY54" fmla="*/ 1930400 h 2061029"/>
              <a:gd name="connsiteX55" fmla="*/ 6516914 w 8580474"/>
              <a:gd name="connsiteY55" fmla="*/ 1973943 h 2061029"/>
              <a:gd name="connsiteX56" fmla="*/ 6371771 w 8580474"/>
              <a:gd name="connsiteY56" fmla="*/ 2032000 h 2061029"/>
              <a:gd name="connsiteX57" fmla="*/ 6328228 w 8580474"/>
              <a:gd name="connsiteY57" fmla="*/ 2046514 h 2061029"/>
              <a:gd name="connsiteX58" fmla="*/ 6284685 w 8580474"/>
              <a:gd name="connsiteY58" fmla="*/ 2061029 h 2061029"/>
              <a:gd name="connsiteX59" fmla="*/ 5500914 w 8580474"/>
              <a:gd name="connsiteY59" fmla="*/ 2046514 h 2061029"/>
              <a:gd name="connsiteX60" fmla="*/ 5384800 w 8580474"/>
              <a:gd name="connsiteY60" fmla="*/ 2032000 h 2061029"/>
              <a:gd name="connsiteX61" fmla="*/ 5123542 w 8580474"/>
              <a:gd name="connsiteY61" fmla="*/ 2017486 h 2061029"/>
              <a:gd name="connsiteX62" fmla="*/ 4876800 w 8580474"/>
              <a:gd name="connsiteY62" fmla="*/ 1930400 h 2061029"/>
              <a:gd name="connsiteX63" fmla="*/ 4789714 w 8580474"/>
              <a:gd name="connsiteY63" fmla="*/ 1901371 h 2061029"/>
              <a:gd name="connsiteX64" fmla="*/ 4542971 w 8580474"/>
              <a:gd name="connsiteY64" fmla="*/ 1872343 h 2061029"/>
              <a:gd name="connsiteX65" fmla="*/ 4049485 w 8580474"/>
              <a:gd name="connsiteY65" fmla="*/ 1828800 h 2061029"/>
              <a:gd name="connsiteX66" fmla="*/ 3628571 w 8580474"/>
              <a:gd name="connsiteY66" fmla="*/ 1843314 h 2061029"/>
              <a:gd name="connsiteX67" fmla="*/ 3585028 w 8580474"/>
              <a:gd name="connsiteY67" fmla="*/ 1857829 h 2061029"/>
              <a:gd name="connsiteX68" fmla="*/ 3396342 w 8580474"/>
              <a:gd name="connsiteY68" fmla="*/ 1872343 h 2061029"/>
              <a:gd name="connsiteX69" fmla="*/ 1915885 w 8580474"/>
              <a:gd name="connsiteY69" fmla="*/ 1886857 h 2061029"/>
              <a:gd name="connsiteX70" fmla="*/ 1320800 w 8580474"/>
              <a:gd name="connsiteY70" fmla="*/ 1872343 h 2061029"/>
              <a:gd name="connsiteX71" fmla="*/ 1248228 w 8580474"/>
              <a:gd name="connsiteY71" fmla="*/ 1857829 h 2061029"/>
              <a:gd name="connsiteX72" fmla="*/ 682171 w 8580474"/>
              <a:gd name="connsiteY72" fmla="*/ 1828800 h 2061029"/>
              <a:gd name="connsiteX73" fmla="*/ 449942 w 8580474"/>
              <a:gd name="connsiteY73" fmla="*/ 1799771 h 2061029"/>
              <a:gd name="connsiteX74" fmla="*/ 377371 w 8580474"/>
              <a:gd name="connsiteY74" fmla="*/ 1785257 h 2061029"/>
              <a:gd name="connsiteX75" fmla="*/ 275771 w 8580474"/>
              <a:gd name="connsiteY75" fmla="*/ 1727200 h 2061029"/>
              <a:gd name="connsiteX76" fmla="*/ 232228 w 8580474"/>
              <a:gd name="connsiteY76" fmla="*/ 1712686 h 2061029"/>
              <a:gd name="connsiteX77" fmla="*/ 203200 w 8580474"/>
              <a:gd name="connsiteY77" fmla="*/ 1669143 h 2061029"/>
              <a:gd name="connsiteX78" fmla="*/ 116114 w 8580474"/>
              <a:gd name="connsiteY78" fmla="*/ 1611086 h 2061029"/>
              <a:gd name="connsiteX79" fmla="*/ 72571 w 8580474"/>
              <a:gd name="connsiteY79" fmla="*/ 1480457 h 2061029"/>
              <a:gd name="connsiteX80" fmla="*/ 43542 w 8580474"/>
              <a:gd name="connsiteY80" fmla="*/ 1378857 h 2061029"/>
              <a:gd name="connsiteX81" fmla="*/ 29028 w 8580474"/>
              <a:gd name="connsiteY81" fmla="*/ 1320800 h 2061029"/>
              <a:gd name="connsiteX82" fmla="*/ 14514 w 8580474"/>
              <a:gd name="connsiteY82" fmla="*/ 1117600 h 2061029"/>
              <a:gd name="connsiteX83" fmla="*/ 0 w 8580474"/>
              <a:gd name="connsiteY83" fmla="*/ 1074057 h 2061029"/>
              <a:gd name="connsiteX84" fmla="*/ 14514 w 8580474"/>
              <a:gd name="connsiteY84" fmla="*/ 827314 h 2061029"/>
              <a:gd name="connsiteX85" fmla="*/ 43542 w 8580474"/>
              <a:gd name="connsiteY85" fmla="*/ 682171 h 2061029"/>
              <a:gd name="connsiteX86" fmla="*/ 145142 w 8580474"/>
              <a:gd name="connsiteY86" fmla="*/ 551543 h 2061029"/>
              <a:gd name="connsiteX87" fmla="*/ 188685 w 8580474"/>
              <a:gd name="connsiteY87" fmla="*/ 522514 h 2061029"/>
              <a:gd name="connsiteX88" fmla="*/ 232228 w 8580474"/>
              <a:gd name="connsiteY88" fmla="*/ 508000 h 2061029"/>
              <a:gd name="connsiteX89" fmla="*/ 275771 w 8580474"/>
              <a:gd name="connsiteY89" fmla="*/ 478971 h 2061029"/>
              <a:gd name="connsiteX90" fmla="*/ 420914 w 8580474"/>
              <a:gd name="connsiteY90" fmla="*/ 449943 h 2061029"/>
              <a:gd name="connsiteX91" fmla="*/ 682171 w 8580474"/>
              <a:gd name="connsiteY91" fmla="*/ 435429 h 206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580474" h="2061029">
                <a:moveTo>
                  <a:pt x="275771" y="508000"/>
                </a:moveTo>
                <a:cubicBezTo>
                  <a:pt x="362857" y="488648"/>
                  <a:pt x="450482" y="471580"/>
                  <a:pt x="537028" y="449943"/>
                </a:cubicBezTo>
                <a:cubicBezTo>
                  <a:pt x="822778" y="378505"/>
                  <a:pt x="571638" y="403255"/>
                  <a:pt x="1030514" y="319314"/>
                </a:cubicBezTo>
                <a:cubicBezTo>
                  <a:pt x="1061029" y="313732"/>
                  <a:pt x="1721962" y="199718"/>
                  <a:pt x="2002971" y="174171"/>
                </a:cubicBezTo>
                <a:cubicBezTo>
                  <a:pt x="2065793" y="168460"/>
                  <a:pt x="2128762" y="164495"/>
                  <a:pt x="2191657" y="159657"/>
                </a:cubicBezTo>
                <a:cubicBezTo>
                  <a:pt x="2376121" y="85872"/>
                  <a:pt x="2221673" y="139429"/>
                  <a:pt x="2612571" y="101600"/>
                </a:cubicBezTo>
                <a:cubicBezTo>
                  <a:pt x="2646622" y="98305"/>
                  <a:pt x="2680248" y="91511"/>
                  <a:pt x="2714171" y="87086"/>
                </a:cubicBezTo>
                <a:lnTo>
                  <a:pt x="2946400" y="58057"/>
                </a:lnTo>
                <a:cubicBezTo>
                  <a:pt x="2985105" y="53219"/>
                  <a:pt x="3023512" y="44085"/>
                  <a:pt x="3062514" y="43543"/>
                </a:cubicBezTo>
                <a:lnTo>
                  <a:pt x="4107542" y="29029"/>
                </a:lnTo>
                <a:cubicBezTo>
                  <a:pt x="4165599" y="24191"/>
                  <a:pt x="4223812" y="20948"/>
                  <a:pt x="4281714" y="14514"/>
                </a:cubicBezTo>
                <a:cubicBezTo>
                  <a:pt x="4310963" y="11264"/>
                  <a:pt x="4339371" y="0"/>
                  <a:pt x="4368800" y="0"/>
                </a:cubicBezTo>
                <a:cubicBezTo>
                  <a:pt x="4576894" y="0"/>
                  <a:pt x="4784876" y="9676"/>
                  <a:pt x="4992914" y="14514"/>
                </a:cubicBezTo>
                <a:cubicBezTo>
                  <a:pt x="5089676" y="24190"/>
                  <a:pt x="5186706" y="31481"/>
                  <a:pt x="5283200" y="43543"/>
                </a:cubicBezTo>
                <a:cubicBezTo>
                  <a:pt x="5335257" y="50050"/>
                  <a:pt x="5358714" y="71446"/>
                  <a:pt x="5413828" y="72571"/>
                </a:cubicBezTo>
                <a:lnTo>
                  <a:pt x="6763657" y="87086"/>
                </a:lnTo>
                <a:cubicBezTo>
                  <a:pt x="6870095" y="91924"/>
                  <a:pt x="6976694" y="94009"/>
                  <a:pt x="7082971" y="101600"/>
                </a:cubicBezTo>
                <a:cubicBezTo>
                  <a:pt x="7112325" y="103697"/>
                  <a:pt x="7140970" y="111639"/>
                  <a:pt x="7170057" y="116114"/>
                </a:cubicBezTo>
                <a:cubicBezTo>
                  <a:pt x="7289249" y="134451"/>
                  <a:pt x="7281024" y="131566"/>
                  <a:pt x="7416800" y="145143"/>
                </a:cubicBezTo>
                <a:cubicBezTo>
                  <a:pt x="7440990" y="149981"/>
                  <a:pt x="7466272" y="150995"/>
                  <a:pt x="7489371" y="159657"/>
                </a:cubicBezTo>
                <a:cubicBezTo>
                  <a:pt x="7505704" y="165782"/>
                  <a:pt x="7516206" y="183673"/>
                  <a:pt x="7532914" y="188686"/>
                </a:cubicBezTo>
                <a:cubicBezTo>
                  <a:pt x="7565682" y="198516"/>
                  <a:pt x="7600647" y="198362"/>
                  <a:pt x="7634514" y="203200"/>
                </a:cubicBezTo>
                <a:cubicBezTo>
                  <a:pt x="7736630" y="237238"/>
                  <a:pt x="7610567" y="192937"/>
                  <a:pt x="7736114" y="246743"/>
                </a:cubicBezTo>
                <a:cubicBezTo>
                  <a:pt x="7770913" y="261657"/>
                  <a:pt x="7800889" y="265249"/>
                  <a:pt x="7837714" y="275771"/>
                </a:cubicBezTo>
                <a:cubicBezTo>
                  <a:pt x="7938621" y="304602"/>
                  <a:pt x="7815477" y="272875"/>
                  <a:pt x="7939314" y="319314"/>
                </a:cubicBezTo>
                <a:cubicBezTo>
                  <a:pt x="7957992" y="326318"/>
                  <a:pt x="7978447" y="327521"/>
                  <a:pt x="7997371" y="333829"/>
                </a:cubicBezTo>
                <a:cubicBezTo>
                  <a:pt x="8148052" y="384056"/>
                  <a:pt x="8006810" y="338549"/>
                  <a:pt x="8113485" y="391886"/>
                </a:cubicBezTo>
                <a:cubicBezTo>
                  <a:pt x="8127169" y="398728"/>
                  <a:pt x="8142514" y="401562"/>
                  <a:pt x="8157028" y="406400"/>
                </a:cubicBezTo>
                <a:cubicBezTo>
                  <a:pt x="8176380" y="425752"/>
                  <a:pt x="8193482" y="447655"/>
                  <a:pt x="8215085" y="464457"/>
                </a:cubicBezTo>
                <a:cubicBezTo>
                  <a:pt x="8265332" y="503538"/>
                  <a:pt x="8302715" y="514023"/>
                  <a:pt x="8360228" y="537029"/>
                </a:cubicBezTo>
                <a:cubicBezTo>
                  <a:pt x="8374742" y="551543"/>
                  <a:pt x="8386692" y="569185"/>
                  <a:pt x="8403771" y="580571"/>
                </a:cubicBezTo>
                <a:cubicBezTo>
                  <a:pt x="8416501" y="589058"/>
                  <a:pt x="8433252" y="589059"/>
                  <a:pt x="8447314" y="595086"/>
                </a:cubicBezTo>
                <a:cubicBezTo>
                  <a:pt x="8467201" y="603609"/>
                  <a:pt x="8486019" y="614438"/>
                  <a:pt x="8505371" y="624114"/>
                </a:cubicBezTo>
                <a:cubicBezTo>
                  <a:pt x="8515047" y="638628"/>
                  <a:pt x="8523233" y="654256"/>
                  <a:pt x="8534400" y="667657"/>
                </a:cubicBezTo>
                <a:cubicBezTo>
                  <a:pt x="8547540" y="683426"/>
                  <a:pt x="8576426" y="690730"/>
                  <a:pt x="8577942" y="711200"/>
                </a:cubicBezTo>
                <a:cubicBezTo>
                  <a:pt x="8586527" y="827098"/>
                  <a:pt x="8571158" y="943585"/>
                  <a:pt x="8563428" y="1059543"/>
                </a:cubicBezTo>
                <a:cubicBezTo>
                  <a:pt x="8561470" y="1088907"/>
                  <a:pt x="8556052" y="1118079"/>
                  <a:pt x="8548914" y="1146629"/>
                </a:cubicBezTo>
                <a:cubicBezTo>
                  <a:pt x="8539334" y="1184951"/>
                  <a:pt x="8522626" y="1245488"/>
                  <a:pt x="8490857" y="1277257"/>
                </a:cubicBezTo>
                <a:cubicBezTo>
                  <a:pt x="8478522" y="1289592"/>
                  <a:pt x="8461828" y="1296610"/>
                  <a:pt x="8447314" y="1306286"/>
                </a:cubicBezTo>
                <a:cubicBezTo>
                  <a:pt x="8432800" y="1330476"/>
                  <a:pt x="8422130" y="1357438"/>
                  <a:pt x="8403771" y="1378857"/>
                </a:cubicBezTo>
                <a:cubicBezTo>
                  <a:pt x="8392418" y="1392102"/>
                  <a:pt x="8373850" y="1396989"/>
                  <a:pt x="8360228" y="1407886"/>
                </a:cubicBezTo>
                <a:cubicBezTo>
                  <a:pt x="8325397" y="1435750"/>
                  <a:pt x="8296616" y="1471594"/>
                  <a:pt x="8258628" y="1494971"/>
                </a:cubicBezTo>
                <a:cubicBezTo>
                  <a:pt x="8232568" y="1511008"/>
                  <a:pt x="8199952" y="1512636"/>
                  <a:pt x="8171542" y="1524000"/>
                </a:cubicBezTo>
                <a:lnTo>
                  <a:pt x="8098971" y="1553029"/>
                </a:lnTo>
                <a:cubicBezTo>
                  <a:pt x="8046394" y="1631892"/>
                  <a:pt x="8100997" y="1572226"/>
                  <a:pt x="7997371" y="1611086"/>
                </a:cubicBezTo>
                <a:cubicBezTo>
                  <a:pt x="7981038" y="1617211"/>
                  <a:pt x="7969861" y="1633242"/>
                  <a:pt x="7953828" y="1640114"/>
                </a:cubicBezTo>
                <a:cubicBezTo>
                  <a:pt x="7935493" y="1647972"/>
                  <a:pt x="7914878" y="1648897"/>
                  <a:pt x="7895771" y="1654629"/>
                </a:cubicBezTo>
                <a:cubicBezTo>
                  <a:pt x="7895766" y="1654630"/>
                  <a:pt x="7721605" y="1712683"/>
                  <a:pt x="7721600" y="1712686"/>
                </a:cubicBezTo>
                <a:cubicBezTo>
                  <a:pt x="7707086" y="1722362"/>
                  <a:pt x="7694606" y="1736198"/>
                  <a:pt x="7678057" y="1741714"/>
                </a:cubicBezTo>
                <a:cubicBezTo>
                  <a:pt x="7527566" y="1791878"/>
                  <a:pt x="7649162" y="1727151"/>
                  <a:pt x="7532914" y="1770743"/>
                </a:cubicBezTo>
                <a:cubicBezTo>
                  <a:pt x="7393495" y="1823024"/>
                  <a:pt x="7580110" y="1786614"/>
                  <a:pt x="7358742" y="1814286"/>
                </a:cubicBezTo>
                <a:cubicBezTo>
                  <a:pt x="7344228" y="1819124"/>
                  <a:pt x="7329525" y="1823428"/>
                  <a:pt x="7315200" y="1828800"/>
                </a:cubicBezTo>
                <a:cubicBezTo>
                  <a:pt x="7245984" y="1854756"/>
                  <a:pt x="7206044" y="1878904"/>
                  <a:pt x="7126514" y="1886857"/>
                </a:cubicBezTo>
                <a:cubicBezTo>
                  <a:pt x="6898944" y="1909613"/>
                  <a:pt x="7061497" y="1890161"/>
                  <a:pt x="6894285" y="1915886"/>
                </a:cubicBezTo>
                <a:cubicBezTo>
                  <a:pt x="6860472" y="1921088"/>
                  <a:pt x="6826375" y="1924455"/>
                  <a:pt x="6792685" y="1930400"/>
                </a:cubicBezTo>
                <a:cubicBezTo>
                  <a:pt x="6536861" y="1975546"/>
                  <a:pt x="6756712" y="1947299"/>
                  <a:pt x="6516914" y="1973943"/>
                </a:cubicBezTo>
                <a:cubicBezTo>
                  <a:pt x="6431490" y="2016654"/>
                  <a:pt x="6479381" y="1996130"/>
                  <a:pt x="6371771" y="2032000"/>
                </a:cubicBezTo>
                <a:lnTo>
                  <a:pt x="6328228" y="2046514"/>
                </a:lnTo>
                <a:lnTo>
                  <a:pt x="6284685" y="2061029"/>
                </a:lnTo>
                <a:lnTo>
                  <a:pt x="5500914" y="2046514"/>
                </a:lnTo>
                <a:cubicBezTo>
                  <a:pt x="5461928" y="2045256"/>
                  <a:pt x="5423691" y="2034992"/>
                  <a:pt x="5384800" y="2032000"/>
                </a:cubicBezTo>
                <a:cubicBezTo>
                  <a:pt x="5297837" y="2025311"/>
                  <a:pt x="5210628" y="2022324"/>
                  <a:pt x="5123542" y="2017486"/>
                </a:cubicBezTo>
                <a:cubicBezTo>
                  <a:pt x="4994149" y="1965728"/>
                  <a:pt x="5075692" y="1996697"/>
                  <a:pt x="4876800" y="1930400"/>
                </a:cubicBezTo>
                <a:cubicBezTo>
                  <a:pt x="4847771" y="1920724"/>
                  <a:pt x="4819719" y="1907372"/>
                  <a:pt x="4789714" y="1901371"/>
                </a:cubicBezTo>
                <a:cubicBezTo>
                  <a:pt x="4613251" y="1866079"/>
                  <a:pt x="4852161" y="1910992"/>
                  <a:pt x="4542971" y="1872343"/>
                </a:cubicBezTo>
                <a:cubicBezTo>
                  <a:pt x="4117413" y="1819148"/>
                  <a:pt x="4692418" y="1858024"/>
                  <a:pt x="4049485" y="1828800"/>
                </a:cubicBezTo>
                <a:cubicBezTo>
                  <a:pt x="3909180" y="1833638"/>
                  <a:pt x="3768686" y="1834557"/>
                  <a:pt x="3628571" y="1843314"/>
                </a:cubicBezTo>
                <a:cubicBezTo>
                  <a:pt x="3613301" y="1844268"/>
                  <a:pt x="3600209" y="1855931"/>
                  <a:pt x="3585028" y="1857829"/>
                </a:cubicBezTo>
                <a:cubicBezTo>
                  <a:pt x="3522434" y="1865653"/>
                  <a:pt x="3459414" y="1871246"/>
                  <a:pt x="3396342" y="1872343"/>
                </a:cubicBezTo>
                <a:lnTo>
                  <a:pt x="1915885" y="1886857"/>
                </a:lnTo>
                <a:lnTo>
                  <a:pt x="1320800" y="1872343"/>
                </a:lnTo>
                <a:cubicBezTo>
                  <a:pt x="1296154" y="1871271"/>
                  <a:pt x="1272796" y="1860063"/>
                  <a:pt x="1248228" y="1857829"/>
                </a:cubicBezTo>
                <a:cubicBezTo>
                  <a:pt x="1144349" y="1848385"/>
                  <a:pt x="761485" y="1832405"/>
                  <a:pt x="682171" y="1828800"/>
                </a:cubicBezTo>
                <a:cubicBezTo>
                  <a:pt x="550369" y="1795850"/>
                  <a:pt x="694302" y="1828520"/>
                  <a:pt x="449942" y="1799771"/>
                </a:cubicBezTo>
                <a:cubicBezTo>
                  <a:pt x="425442" y="1796889"/>
                  <a:pt x="401561" y="1790095"/>
                  <a:pt x="377371" y="1785257"/>
                </a:cubicBezTo>
                <a:cubicBezTo>
                  <a:pt x="333644" y="1756106"/>
                  <a:pt x="327329" y="1749296"/>
                  <a:pt x="275771" y="1727200"/>
                </a:cubicBezTo>
                <a:cubicBezTo>
                  <a:pt x="261709" y="1721173"/>
                  <a:pt x="246742" y="1717524"/>
                  <a:pt x="232228" y="1712686"/>
                </a:cubicBezTo>
                <a:cubicBezTo>
                  <a:pt x="222552" y="1698172"/>
                  <a:pt x="216328" y="1680630"/>
                  <a:pt x="203200" y="1669143"/>
                </a:cubicBezTo>
                <a:cubicBezTo>
                  <a:pt x="176944" y="1646169"/>
                  <a:pt x="116114" y="1611086"/>
                  <a:pt x="116114" y="1611086"/>
                </a:cubicBezTo>
                <a:cubicBezTo>
                  <a:pt x="67817" y="1538641"/>
                  <a:pt x="94919" y="1592199"/>
                  <a:pt x="72571" y="1480457"/>
                </a:cubicBezTo>
                <a:cubicBezTo>
                  <a:pt x="57445" y="1404824"/>
                  <a:pt x="61989" y="1443421"/>
                  <a:pt x="43542" y="1378857"/>
                </a:cubicBezTo>
                <a:cubicBezTo>
                  <a:pt x="38062" y="1359677"/>
                  <a:pt x="33866" y="1340152"/>
                  <a:pt x="29028" y="1320800"/>
                </a:cubicBezTo>
                <a:cubicBezTo>
                  <a:pt x="24190" y="1253067"/>
                  <a:pt x="22448" y="1185041"/>
                  <a:pt x="14514" y="1117600"/>
                </a:cubicBezTo>
                <a:cubicBezTo>
                  <a:pt x="12726" y="1102405"/>
                  <a:pt x="0" y="1089356"/>
                  <a:pt x="0" y="1074057"/>
                </a:cubicBezTo>
                <a:cubicBezTo>
                  <a:pt x="0" y="991667"/>
                  <a:pt x="7672" y="909419"/>
                  <a:pt x="14514" y="827314"/>
                </a:cubicBezTo>
                <a:cubicBezTo>
                  <a:pt x="16352" y="805257"/>
                  <a:pt x="24846" y="715823"/>
                  <a:pt x="43542" y="682171"/>
                </a:cubicBezTo>
                <a:cubicBezTo>
                  <a:pt x="71442" y="631952"/>
                  <a:pt x="101373" y="588018"/>
                  <a:pt x="145142" y="551543"/>
                </a:cubicBezTo>
                <a:cubicBezTo>
                  <a:pt x="158543" y="540375"/>
                  <a:pt x="173083" y="530315"/>
                  <a:pt x="188685" y="522514"/>
                </a:cubicBezTo>
                <a:cubicBezTo>
                  <a:pt x="202369" y="515672"/>
                  <a:pt x="217714" y="512838"/>
                  <a:pt x="232228" y="508000"/>
                </a:cubicBezTo>
                <a:cubicBezTo>
                  <a:pt x="246742" y="498324"/>
                  <a:pt x="260169" y="486772"/>
                  <a:pt x="275771" y="478971"/>
                </a:cubicBezTo>
                <a:cubicBezTo>
                  <a:pt x="316833" y="458440"/>
                  <a:pt x="382287" y="455886"/>
                  <a:pt x="420914" y="449943"/>
                </a:cubicBezTo>
                <a:cubicBezTo>
                  <a:pt x="577296" y="425885"/>
                  <a:pt x="454840" y="435429"/>
                  <a:pt x="682171" y="435429"/>
                </a:cubicBezTo>
              </a:path>
            </a:pathLst>
          </a:custGeom>
          <a:noFill/>
          <a:ln w="76200">
            <a:solidFill>
              <a:srgbClr val="FF0000"/>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Tree>
    <p:extLst>
      <p:ext uri="{BB962C8B-B14F-4D97-AF65-F5344CB8AC3E}">
        <p14:creationId xmlns:p14="http://schemas.microsoft.com/office/powerpoint/2010/main" val="31706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2. Origen de la teoría de género y nuevo orden mundial</a:t>
            </a:r>
            <a:endParaRPr lang="es-AR" b="1" dirty="0"/>
          </a:p>
        </p:txBody>
      </p:sp>
      <p:sp>
        <p:nvSpPr>
          <p:cNvPr id="3" name="2 Marcador de contenido"/>
          <p:cNvSpPr>
            <a:spLocks noGrp="1"/>
          </p:cNvSpPr>
          <p:nvPr>
            <p:ph idx="1"/>
          </p:nvPr>
        </p:nvSpPr>
        <p:spPr/>
        <p:txBody>
          <a:bodyPr/>
          <a:lstStyle/>
          <a:p>
            <a:endParaRPr lang="es-AR" dirty="0"/>
          </a:p>
        </p:txBody>
      </p:sp>
      <p:pic>
        <p:nvPicPr>
          <p:cNvPr id="4" name="Picture 4" descr="C:\Users\Bangho\Documents\2019\Charlas padre Leandro Bonnin\depositphotos_76429763-stock-illustration-jigsaw-puzzle-blank-vector-2x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55" y="0"/>
            <a:ext cx="5361023" cy="5121552"/>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rot="19111467">
            <a:off x="-136951" y="758330"/>
            <a:ext cx="2846438" cy="830997"/>
          </a:xfrm>
          <a:prstGeom prst="rect">
            <a:avLst/>
          </a:prstGeom>
          <a:noFill/>
        </p:spPr>
        <p:txBody>
          <a:bodyPr wrap="square" lIns="91440" tIns="45720" rIns="91440" bIns="45720">
            <a:spAutoFit/>
          </a:bodyPr>
          <a:lstStyle/>
          <a:p>
            <a:pPr algn="ctr"/>
            <a:r>
              <a:rPr lang="es-ES" sz="4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Filosofía</a:t>
            </a:r>
            <a:endParaRPr lang="es-ES"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sp>
        <p:nvSpPr>
          <p:cNvPr id="6" name="5 Rectángulo"/>
          <p:cNvSpPr/>
          <p:nvPr/>
        </p:nvSpPr>
        <p:spPr>
          <a:xfrm rot="19111467">
            <a:off x="2513566" y="738170"/>
            <a:ext cx="2777784" cy="923330"/>
          </a:xfrm>
          <a:prstGeom prst="rect">
            <a:avLst/>
          </a:prstGeom>
          <a:noFill/>
        </p:spPr>
        <p:txBody>
          <a:bodyPr wrap="square" lIns="91440" tIns="45720" rIns="91440" bIns="45720">
            <a:spAutoFit/>
          </a:bodyPr>
          <a:lstStyle/>
          <a:p>
            <a:pPr algn="ctr"/>
            <a:r>
              <a:rPr lang="es-ES" sz="5400" b="1" cap="none" spc="0" dirty="0" smtClean="0">
                <a:ln w="10541" cmpd="sng">
                  <a:solidFill>
                    <a:schemeClr val="accent1">
                      <a:shade val="88000"/>
                      <a:satMod val="110000"/>
                    </a:schemeClr>
                  </a:solidFill>
                  <a:prstDash val="solid"/>
                </a:ln>
                <a:solidFill>
                  <a:srgbClr val="FF0000"/>
                </a:solidFill>
                <a:effectLst/>
                <a:latin typeface="Arial" pitchFamily="34" charset="0"/>
                <a:cs typeface="Arial" pitchFamily="34" charset="0"/>
              </a:rPr>
              <a:t>Ciencia</a:t>
            </a:r>
            <a:endParaRPr lang="es-ES" sz="3200" b="1" cap="none" spc="0" dirty="0">
              <a:ln w="10541" cmpd="sng">
                <a:solidFill>
                  <a:schemeClr val="accent1">
                    <a:shade val="88000"/>
                    <a:satMod val="110000"/>
                  </a:schemeClr>
                </a:solidFill>
                <a:prstDash val="solid"/>
              </a:ln>
              <a:solidFill>
                <a:srgbClr val="FF0000"/>
              </a:solidFill>
              <a:effectLst/>
              <a:latin typeface="Arial" pitchFamily="34" charset="0"/>
              <a:cs typeface="Arial" pitchFamily="34" charset="0"/>
            </a:endParaRPr>
          </a:p>
        </p:txBody>
      </p:sp>
      <p:sp>
        <p:nvSpPr>
          <p:cNvPr id="7" name="6 Rectángulo"/>
          <p:cNvSpPr/>
          <p:nvPr/>
        </p:nvSpPr>
        <p:spPr>
          <a:xfrm rot="19111467">
            <a:off x="-244009" y="3436363"/>
            <a:ext cx="3222822" cy="769441"/>
          </a:xfrm>
          <a:prstGeom prst="rect">
            <a:avLst/>
          </a:prstGeom>
          <a:noFill/>
        </p:spPr>
        <p:txBody>
          <a:bodyPr wrap="square" lIns="91440" tIns="45720" rIns="91440" bIns="45720">
            <a:spAutoFit/>
          </a:bodyPr>
          <a:lstStyle/>
          <a:p>
            <a:pPr algn="ctr"/>
            <a:r>
              <a:rPr lang="es-ES" sz="4400" b="1" cap="none" spc="0" dirty="0" smtClean="0">
                <a:ln w="10541" cmpd="sng">
                  <a:solidFill>
                    <a:schemeClr val="accent1">
                      <a:shade val="88000"/>
                      <a:satMod val="110000"/>
                    </a:schemeClr>
                  </a:solidFill>
                  <a:prstDash val="solid"/>
                </a:ln>
                <a:solidFill>
                  <a:schemeClr val="accent3">
                    <a:lumMod val="75000"/>
                  </a:schemeClr>
                </a:solidFill>
                <a:effectLst/>
                <a:latin typeface="Arial" pitchFamily="34" charset="0"/>
                <a:cs typeface="Arial" pitchFamily="34" charset="0"/>
              </a:rPr>
              <a:t>Feminismo</a:t>
            </a:r>
            <a:endParaRPr lang="es-ES" sz="2400" b="1" cap="none" spc="0" dirty="0">
              <a:ln w="10541" cmpd="sng">
                <a:solidFill>
                  <a:schemeClr val="accent1">
                    <a:shade val="88000"/>
                    <a:satMod val="110000"/>
                  </a:schemeClr>
                </a:solidFill>
                <a:prstDash val="solid"/>
              </a:ln>
              <a:solidFill>
                <a:schemeClr val="accent3">
                  <a:lumMod val="75000"/>
                </a:schemeClr>
              </a:solidFill>
              <a:effectLst/>
              <a:latin typeface="Arial" pitchFamily="34" charset="0"/>
              <a:cs typeface="Arial" pitchFamily="34" charset="0"/>
            </a:endParaRPr>
          </a:p>
        </p:txBody>
      </p:sp>
      <p:sp>
        <p:nvSpPr>
          <p:cNvPr id="8" name="7 Rectángulo"/>
          <p:cNvSpPr/>
          <p:nvPr/>
        </p:nvSpPr>
        <p:spPr>
          <a:xfrm rot="19111467">
            <a:off x="2193244" y="3398506"/>
            <a:ext cx="3418430" cy="738664"/>
          </a:xfrm>
          <a:prstGeom prst="rect">
            <a:avLst/>
          </a:prstGeom>
          <a:noFill/>
        </p:spPr>
        <p:txBody>
          <a:bodyPr wrap="square" lIns="91440" tIns="45720" rIns="91440" bIns="45720">
            <a:spAutoFit/>
          </a:bodyPr>
          <a:lstStyle/>
          <a:p>
            <a:pPr algn="ctr"/>
            <a:r>
              <a:rPr lang="es-ES" sz="4200" b="1" cap="none" spc="0" dirty="0" smtClean="0">
                <a:ln w="10541" cmpd="sng">
                  <a:solidFill>
                    <a:schemeClr val="accent1">
                      <a:shade val="88000"/>
                      <a:satMod val="110000"/>
                    </a:schemeClr>
                  </a:solidFill>
                  <a:prstDash val="solid"/>
                </a:ln>
                <a:solidFill>
                  <a:schemeClr val="accent6">
                    <a:lumMod val="75000"/>
                  </a:schemeClr>
                </a:solidFill>
                <a:effectLst/>
                <a:latin typeface="Arial" pitchFamily="34" charset="0"/>
                <a:cs typeface="Arial" pitchFamily="34" charset="0"/>
              </a:rPr>
              <a:t>Geopolítica</a:t>
            </a:r>
            <a:endParaRPr lang="es-ES" sz="4200" b="1" cap="none" spc="0" dirty="0">
              <a:ln w="10541" cmpd="sng">
                <a:solidFill>
                  <a:schemeClr val="accent1">
                    <a:shade val="88000"/>
                    <a:satMod val="110000"/>
                  </a:schemeClr>
                </a:solidFill>
                <a:prstDash val="solid"/>
              </a:ln>
              <a:solidFill>
                <a:schemeClr val="accent6">
                  <a:lumMod val="75000"/>
                </a:schemeClr>
              </a:solidFill>
              <a:effectLst/>
              <a:latin typeface="Arial" pitchFamily="34" charset="0"/>
              <a:cs typeface="Arial" pitchFamily="34" charset="0"/>
            </a:endParaRPr>
          </a:p>
        </p:txBody>
      </p:sp>
      <p:sp>
        <p:nvSpPr>
          <p:cNvPr id="9" name="8 Flecha derecha"/>
          <p:cNvSpPr/>
          <p:nvPr/>
        </p:nvSpPr>
        <p:spPr>
          <a:xfrm>
            <a:off x="4818884" y="2067694"/>
            <a:ext cx="1217591" cy="936104"/>
          </a:xfrm>
          <a:prstGeom prst="rightArrow">
            <a:avLst/>
          </a:prstGeom>
          <a:solidFill>
            <a:srgbClr val="4F81BD">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6012162" y="3849891"/>
            <a:ext cx="2989509" cy="1077218"/>
          </a:xfrm>
          <a:prstGeom prst="rect">
            <a:avLst/>
          </a:prstGeom>
          <a:noFill/>
        </p:spPr>
        <p:txBody>
          <a:bodyPr wrap="square" lIns="91440" tIns="45720" rIns="91440" bIns="45720">
            <a:spAutoFit/>
          </a:bodyPr>
          <a:lstStyle/>
          <a:p>
            <a:pPr algn="ctr"/>
            <a:r>
              <a:rPr lang="es-ES" sz="3200" b="1" dirty="0" smtClean="0">
                <a:ln w="1905"/>
                <a:solidFill>
                  <a:schemeClr val="tx2">
                    <a:lumMod val="75000"/>
                  </a:schemeClr>
                </a:solidFill>
                <a:effectLst>
                  <a:innerShdw blurRad="69850" dist="43180" dir="5400000">
                    <a:srgbClr val="000000">
                      <a:alpha val="65000"/>
                    </a:srgbClr>
                  </a:innerShdw>
                </a:effectLst>
              </a:rPr>
              <a:t>Nuevo Orden Mundial</a:t>
            </a:r>
            <a:endParaRPr lang="es-ES" sz="4000" b="1" dirty="0">
              <a:ln w="1905"/>
              <a:solidFill>
                <a:schemeClr val="tx2">
                  <a:lumMod val="75000"/>
                </a:schemeClr>
              </a:solidFill>
              <a:effectLst>
                <a:innerShdw blurRad="69850" dist="43180" dir="5400000">
                  <a:srgbClr val="000000">
                    <a:alpha val="65000"/>
                  </a:srgbClr>
                </a:innerShdw>
              </a:effectLst>
            </a:endParaRPr>
          </a:p>
        </p:txBody>
      </p:sp>
      <p:grpSp>
        <p:nvGrpSpPr>
          <p:cNvPr id="11" name="10 Grupo"/>
          <p:cNvGrpSpPr/>
          <p:nvPr/>
        </p:nvGrpSpPr>
        <p:grpSpPr>
          <a:xfrm>
            <a:off x="41539" y="14116"/>
            <a:ext cx="2989509" cy="2557634"/>
            <a:chOff x="41537" y="14116"/>
            <a:chExt cx="2989509" cy="2557634"/>
          </a:xfrm>
        </p:grpSpPr>
        <p:pic>
          <p:nvPicPr>
            <p:cNvPr id="5122" name="Picture 2" descr="C:\Users\Bangho\Documents\2019\Libro género\karl-marx.jpg"/>
            <p:cNvPicPr>
              <a:picLocks noChangeAspect="1" noChangeArrowheads="1"/>
            </p:cNvPicPr>
            <p:nvPr/>
          </p:nvPicPr>
          <p:blipFill rotWithShape="1">
            <a:blip r:embed="rId3">
              <a:extLst>
                <a:ext uri="{28A0092B-C50C-407E-A947-70E740481C1C}">
                  <a14:useLocalDpi xmlns:a14="http://schemas.microsoft.com/office/drawing/2010/main" val="0"/>
                </a:ext>
              </a:extLst>
            </a:blip>
            <a:srcRect l="18395" r="12800"/>
            <a:stretch/>
          </p:blipFill>
          <p:spPr bwMode="auto">
            <a:xfrm>
              <a:off x="107504" y="14116"/>
              <a:ext cx="2639660" cy="2557634"/>
            </a:xfrm>
            <a:prstGeom prst="rect">
              <a:avLst/>
            </a:prstGeom>
            <a:noFill/>
            <a:extLst>
              <a:ext uri="{909E8E84-426E-40DD-AFC4-6F175D3DCCD1}">
                <a14:hiddenFill xmlns:a14="http://schemas.microsoft.com/office/drawing/2010/main">
                  <a:solidFill>
                    <a:srgbClr val="FFFFFF"/>
                  </a:solidFill>
                </a14:hiddenFill>
              </a:ext>
            </a:extLst>
          </p:spPr>
        </p:pic>
        <p:sp>
          <p:nvSpPr>
            <p:cNvPr id="12" name="11 Rectángulo"/>
            <p:cNvSpPr/>
            <p:nvPr/>
          </p:nvSpPr>
          <p:spPr>
            <a:xfrm>
              <a:off x="41537" y="1802309"/>
              <a:ext cx="2989509" cy="769441"/>
            </a:xfrm>
            <a:prstGeom prst="rect">
              <a:avLst/>
            </a:prstGeom>
            <a:noFill/>
          </p:spPr>
          <p:txBody>
            <a:bodyPr wrap="square" lIns="91440" tIns="45720" rIns="91440" bIns="45720">
              <a:spAutoFit/>
            </a:bodyPr>
            <a:lstStyle/>
            <a:p>
              <a:pPr algn="ctr"/>
              <a:r>
                <a:rPr lang="es-ES" sz="4400" b="1" dirty="0" smtClean="0">
                  <a:ln w="1905"/>
                  <a:solidFill>
                    <a:schemeClr val="bg1"/>
                  </a:solidFill>
                  <a:effectLst>
                    <a:innerShdw blurRad="69850" dist="43180" dir="5400000">
                      <a:srgbClr val="000000">
                        <a:alpha val="65000"/>
                      </a:srgbClr>
                    </a:innerShdw>
                  </a:effectLst>
                </a:rPr>
                <a:t>Marx</a:t>
              </a:r>
              <a:endParaRPr lang="es-ES" sz="5400" b="1" dirty="0">
                <a:ln w="1905"/>
                <a:solidFill>
                  <a:schemeClr val="bg1"/>
                </a:solidFill>
                <a:effectLst>
                  <a:innerShdw blurRad="69850" dist="43180" dir="5400000">
                    <a:srgbClr val="000000">
                      <a:alpha val="65000"/>
                    </a:srgbClr>
                  </a:innerShdw>
                </a:effectLst>
              </a:endParaRPr>
            </a:p>
          </p:txBody>
        </p:sp>
      </p:grpSp>
      <p:grpSp>
        <p:nvGrpSpPr>
          <p:cNvPr id="45" name="44 Grupo"/>
          <p:cNvGrpSpPr/>
          <p:nvPr/>
        </p:nvGrpSpPr>
        <p:grpSpPr>
          <a:xfrm>
            <a:off x="-36512" y="2"/>
            <a:ext cx="2989509" cy="2631563"/>
            <a:chOff x="1805717" y="1"/>
            <a:chExt cx="2989509" cy="2631563"/>
          </a:xfrm>
        </p:grpSpPr>
        <p:pic>
          <p:nvPicPr>
            <p:cNvPr id="46" name="Picture 2" descr="C:\Users\Bangho\Documents\2019\Libro género\nietzsche-musico-frustrado-U10107476060vCD-U3084987828338G-620x600@ab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4526" y="1"/>
              <a:ext cx="2657475" cy="2571750"/>
            </a:xfrm>
            <a:prstGeom prst="rect">
              <a:avLst/>
            </a:prstGeom>
            <a:noFill/>
            <a:extLst>
              <a:ext uri="{909E8E84-426E-40DD-AFC4-6F175D3DCCD1}">
                <a14:hiddenFill xmlns:a14="http://schemas.microsoft.com/office/drawing/2010/main">
                  <a:solidFill>
                    <a:srgbClr val="FFFFFF"/>
                  </a:solidFill>
                </a14:hiddenFill>
              </a:ext>
            </a:extLst>
          </p:spPr>
        </p:pic>
        <p:sp>
          <p:nvSpPr>
            <p:cNvPr id="47" name="46 Rectángulo"/>
            <p:cNvSpPr/>
            <p:nvPr/>
          </p:nvSpPr>
          <p:spPr>
            <a:xfrm>
              <a:off x="1805717" y="1923678"/>
              <a:ext cx="2989509" cy="707886"/>
            </a:xfrm>
            <a:prstGeom prst="rect">
              <a:avLst/>
            </a:prstGeom>
            <a:noFill/>
          </p:spPr>
          <p:txBody>
            <a:bodyPr wrap="square" lIns="91440" tIns="45720" rIns="91440" bIns="45720">
              <a:spAutoFit/>
            </a:bodyPr>
            <a:lstStyle/>
            <a:p>
              <a:pPr algn="ctr"/>
              <a:r>
                <a:rPr lang="es-ES" sz="4000" b="1" dirty="0" err="1" smtClean="0">
                  <a:ln w="1905"/>
                  <a:solidFill>
                    <a:schemeClr val="bg1"/>
                  </a:solidFill>
                  <a:effectLst>
                    <a:innerShdw blurRad="69850" dist="43180" dir="5400000">
                      <a:srgbClr val="000000">
                        <a:alpha val="65000"/>
                      </a:srgbClr>
                    </a:innerShdw>
                  </a:effectLst>
                </a:rPr>
                <a:t>Nietszche</a:t>
              </a:r>
              <a:endParaRPr lang="es-ES" sz="4800" b="1" dirty="0">
                <a:ln w="1905"/>
                <a:solidFill>
                  <a:schemeClr val="bg1"/>
                </a:solidFill>
                <a:effectLst>
                  <a:innerShdw blurRad="69850" dist="43180" dir="5400000">
                    <a:srgbClr val="000000">
                      <a:alpha val="65000"/>
                    </a:srgbClr>
                  </a:innerShdw>
                </a:effectLst>
              </a:endParaRPr>
            </a:p>
          </p:txBody>
        </p:sp>
      </p:grpSp>
      <p:grpSp>
        <p:nvGrpSpPr>
          <p:cNvPr id="13" name="12 Grupo"/>
          <p:cNvGrpSpPr/>
          <p:nvPr/>
        </p:nvGrpSpPr>
        <p:grpSpPr>
          <a:xfrm>
            <a:off x="-127353" y="0"/>
            <a:ext cx="2989509" cy="2571750"/>
            <a:chOff x="-127353" y="0"/>
            <a:chExt cx="2989509" cy="2571750"/>
          </a:xfrm>
        </p:grpSpPr>
        <p:pic>
          <p:nvPicPr>
            <p:cNvPr id="5123" name="Picture 3" descr="C:\Users\Bangho\Documents\2019\Libro género\Sartre.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 r="21279"/>
            <a:stretch/>
          </p:blipFill>
          <p:spPr bwMode="auto">
            <a:xfrm>
              <a:off x="107504" y="10974"/>
              <a:ext cx="2639660" cy="2560776"/>
            </a:xfrm>
            <a:prstGeom prst="rect">
              <a:avLst/>
            </a:prstGeom>
            <a:noFill/>
            <a:extLst>
              <a:ext uri="{909E8E84-426E-40DD-AFC4-6F175D3DCCD1}">
                <a14:hiddenFill xmlns:a14="http://schemas.microsoft.com/office/drawing/2010/main">
                  <a:solidFill>
                    <a:srgbClr val="FFFFFF"/>
                  </a:solidFill>
                </a14:hiddenFill>
              </a:ext>
            </a:extLst>
          </p:spPr>
        </p:pic>
        <p:sp>
          <p:nvSpPr>
            <p:cNvPr id="15" name="14 Rectángulo"/>
            <p:cNvSpPr/>
            <p:nvPr/>
          </p:nvSpPr>
          <p:spPr>
            <a:xfrm>
              <a:off x="-127353" y="0"/>
              <a:ext cx="2989509" cy="769441"/>
            </a:xfrm>
            <a:prstGeom prst="rect">
              <a:avLst/>
            </a:prstGeom>
            <a:noFill/>
          </p:spPr>
          <p:txBody>
            <a:bodyPr wrap="square" lIns="91440" tIns="45720" rIns="91440" bIns="45720">
              <a:spAutoFit/>
            </a:bodyPr>
            <a:lstStyle/>
            <a:p>
              <a:pPr algn="ctr"/>
              <a:r>
                <a:rPr lang="es-ES" sz="4400" b="1" dirty="0" smtClean="0">
                  <a:ln w="1905"/>
                  <a:solidFill>
                    <a:schemeClr val="bg1"/>
                  </a:solidFill>
                  <a:effectLst>
                    <a:outerShdw blurRad="38100" dist="38100" dir="2700000" algn="tl">
                      <a:srgbClr val="000000">
                        <a:alpha val="43137"/>
                      </a:srgbClr>
                    </a:outerShdw>
                  </a:effectLst>
                </a:rPr>
                <a:t>Sartre</a:t>
              </a:r>
              <a:endParaRPr lang="es-ES" sz="5400" b="1" dirty="0">
                <a:ln w="1905"/>
                <a:solidFill>
                  <a:schemeClr val="bg1"/>
                </a:solidFill>
                <a:effectLst>
                  <a:outerShdw blurRad="38100" dist="38100" dir="2700000" algn="tl">
                    <a:srgbClr val="000000">
                      <a:alpha val="43137"/>
                    </a:srgbClr>
                  </a:outerShdw>
                </a:effectLst>
              </a:endParaRPr>
            </a:p>
          </p:txBody>
        </p:sp>
      </p:grpSp>
      <p:grpSp>
        <p:nvGrpSpPr>
          <p:cNvPr id="49" name="48 Grupo"/>
          <p:cNvGrpSpPr/>
          <p:nvPr/>
        </p:nvGrpSpPr>
        <p:grpSpPr>
          <a:xfrm>
            <a:off x="35498" y="0"/>
            <a:ext cx="2989509" cy="2631564"/>
            <a:chOff x="4750843" y="0"/>
            <a:chExt cx="2989509" cy="2631564"/>
          </a:xfrm>
        </p:grpSpPr>
        <p:pic>
          <p:nvPicPr>
            <p:cNvPr id="50" name="Picture 3" descr="C:\Users\Bangho\Documents\2019\Libro género\gramsci.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5427" b="25926"/>
            <a:stretch/>
          </p:blipFill>
          <p:spPr bwMode="auto">
            <a:xfrm>
              <a:off x="4810166" y="0"/>
              <a:ext cx="2634954" cy="2571751"/>
            </a:xfrm>
            <a:prstGeom prst="rect">
              <a:avLst/>
            </a:prstGeom>
            <a:noFill/>
            <a:extLst>
              <a:ext uri="{909E8E84-426E-40DD-AFC4-6F175D3DCCD1}">
                <a14:hiddenFill xmlns:a14="http://schemas.microsoft.com/office/drawing/2010/main">
                  <a:solidFill>
                    <a:srgbClr val="FFFFFF"/>
                  </a:solidFill>
                </a14:hiddenFill>
              </a:ext>
            </a:extLst>
          </p:spPr>
        </p:pic>
        <p:sp>
          <p:nvSpPr>
            <p:cNvPr id="51" name="50 Rectángulo"/>
            <p:cNvSpPr/>
            <p:nvPr/>
          </p:nvSpPr>
          <p:spPr>
            <a:xfrm>
              <a:off x="4750843" y="1923678"/>
              <a:ext cx="2989509" cy="707886"/>
            </a:xfrm>
            <a:prstGeom prst="rect">
              <a:avLst/>
            </a:prstGeom>
            <a:noFill/>
          </p:spPr>
          <p:txBody>
            <a:bodyPr wrap="square" lIns="91440" tIns="45720" rIns="91440" bIns="45720">
              <a:spAutoFit/>
            </a:bodyPr>
            <a:lstStyle/>
            <a:p>
              <a:pPr algn="ctr"/>
              <a:r>
                <a:rPr lang="es-ES" sz="4000" b="1" dirty="0" err="1" smtClean="0">
                  <a:ln w="1905"/>
                  <a:solidFill>
                    <a:schemeClr val="bg1"/>
                  </a:solidFill>
                  <a:effectLst>
                    <a:innerShdw blurRad="69850" dist="43180" dir="5400000">
                      <a:srgbClr val="000000">
                        <a:alpha val="65000"/>
                      </a:srgbClr>
                    </a:innerShdw>
                  </a:effectLst>
                </a:rPr>
                <a:t>Gramsci</a:t>
              </a:r>
              <a:endParaRPr lang="es-ES" sz="4800" b="1" dirty="0">
                <a:ln w="1905"/>
                <a:solidFill>
                  <a:schemeClr val="bg1"/>
                </a:solidFill>
                <a:effectLst>
                  <a:innerShdw blurRad="69850" dist="43180" dir="5400000">
                    <a:srgbClr val="000000">
                      <a:alpha val="65000"/>
                    </a:srgbClr>
                  </a:innerShdw>
                </a:effectLst>
              </a:endParaRPr>
            </a:p>
          </p:txBody>
        </p:sp>
      </p:grpSp>
      <p:grpSp>
        <p:nvGrpSpPr>
          <p:cNvPr id="14" name="13 Grupo"/>
          <p:cNvGrpSpPr/>
          <p:nvPr/>
        </p:nvGrpSpPr>
        <p:grpSpPr>
          <a:xfrm>
            <a:off x="-108520" y="27970"/>
            <a:ext cx="2989509" cy="2643789"/>
            <a:chOff x="-67421" y="15068"/>
            <a:chExt cx="2989509" cy="2643789"/>
          </a:xfrm>
        </p:grpSpPr>
        <p:pic>
          <p:nvPicPr>
            <p:cNvPr id="5124" name="Picture 4" descr="C:\Users\Bangho\Documents\2019\Libro género\marcuse.jpg"/>
            <p:cNvPicPr>
              <a:picLocks noChangeAspect="1" noChangeArrowheads="1"/>
            </p:cNvPicPr>
            <p:nvPr/>
          </p:nvPicPr>
          <p:blipFill rotWithShape="1">
            <a:blip r:embed="rId7">
              <a:extLst>
                <a:ext uri="{28A0092B-C50C-407E-A947-70E740481C1C}">
                  <a14:useLocalDpi xmlns:a14="http://schemas.microsoft.com/office/drawing/2010/main" val="0"/>
                </a:ext>
              </a:extLst>
            </a:blip>
            <a:srcRect t="11498" b="11055"/>
            <a:stretch/>
          </p:blipFill>
          <p:spPr bwMode="auto">
            <a:xfrm>
              <a:off x="107503" y="15068"/>
              <a:ext cx="2666591" cy="2545708"/>
            </a:xfrm>
            <a:prstGeom prst="rect">
              <a:avLst/>
            </a:prstGeom>
            <a:noFill/>
            <a:extLst>
              <a:ext uri="{909E8E84-426E-40DD-AFC4-6F175D3DCCD1}">
                <a14:hiddenFill xmlns:a14="http://schemas.microsoft.com/office/drawing/2010/main">
                  <a:solidFill>
                    <a:srgbClr val="FFFFFF"/>
                  </a:solidFill>
                </a14:hiddenFill>
              </a:ext>
            </a:extLst>
          </p:spPr>
        </p:pic>
        <p:sp>
          <p:nvSpPr>
            <p:cNvPr id="18" name="17 Rectángulo"/>
            <p:cNvSpPr/>
            <p:nvPr/>
          </p:nvSpPr>
          <p:spPr>
            <a:xfrm>
              <a:off x="-67421" y="1950971"/>
              <a:ext cx="2989509" cy="707886"/>
            </a:xfrm>
            <a:prstGeom prst="rect">
              <a:avLst/>
            </a:prstGeom>
            <a:noFill/>
          </p:spPr>
          <p:txBody>
            <a:bodyPr wrap="square" lIns="91440" tIns="45720" rIns="91440" bIns="45720">
              <a:spAutoFit/>
            </a:bodyPr>
            <a:lstStyle/>
            <a:p>
              <a:pPr algn="ctr"/>
              <a:r>
                <a:rPr lang="es-ES" sz="4000" b="1" dirty="0" smtClean="0">
                  <a:ln w="1905"/>
                  <a:solidFill>
                    <a:schemeClr val="bg1"/>
                  </a:solidFill>
                  <a:effectLst>
                    <a:innerShdw blurRad="69850" dist="43180" dir="5400000">
                      <a:srgbClr val="000000">
                        <a:alpha val="65000"/>
                      </a:srgbClr>
                    </a:innerShdw>
                  </a:effectLst>
                </a:rPr>
                <a:t>Marcuse</a:t>
              </a:r>
              <a:endParaRPr lang="es-ES" sz="4800" b="1" dirty="0">
                <a:ln w="1905"/>
                <a:solidFill>
                  <a:schemeClr val="bg1"/>
                </a:solidFill>
                <a:effectLst>
                  <a:innerShdw blurRad="69850" dist="43180" dir="5400000">
                    <a:srgbClr val="000000">
                      <a:alpha val="65000"/>
                    </a:srgbClr>
                  </a:innerShdw>
                </a:effectLst>
              </a:endParaRPr>
            </a:p>
          </p:txBody>
        </p:sp>
      </p:grpSp>
      <p:grpSp>
        <p:nvGrpSpPr>
          <p:cNvPr id="16" name="15 Grupo"/>
          <p:cNvGrpSpPr/>
          <p:nvPr/>
        </p:nvGrpSpPr>
        <p:grpSpPr>
          <a:xfrm>
            <a:off x="2475565" y="19197"/>
            <a:ext cx="2989509" cy="2639661"/>
            <a:chOff x="2467261" y="19196"/>
            <a:chExt cx="2989509" cy="2639661"/>
          </a:xfrm>
        </p:grpSpPr>
        <p:pic>
          <p:nvPicPr>
            <p:cNvPr id="5125" name="Picture 5" descr="C:\Users\Bangho\Documents\2019\Libro género\alfred_kinsey_sexualidad_estados_unidos_01.jpg"/>
            <p:cNvPicPr>
              <a:picLocks noChangeAspect="1" noChangeArrowheads="1"/>
            </p:cNvPicPr>
            <p:nvPr/>
          </p:nvPicPr>
          <p:blipFill rotWithShape="1">
            <a:blip r:embed="rId8">
              <a:extLst>
                <a:ext uri="{28A0092B-C50C-407E-A947-70E740481C1C}">
                  <a14:useLocalDpi xmlns:a14="http://schemas.microsoft.com/office/drawing/2010/main" val="0"/>
                </a:ext>
              </a:extLst>
            </a:blip>
            <a:srcRect t="2325" b="21350"/>
            <a:stretch/>
          </p:blipFill>
          <p:spPr bwMode="auto">
            <a:xfrm>
              <a:off x="2771800" y="19196"/>
              <a:ext cx="2595213" cy="2552554"/>
            </a:xfrm>
            <a:prstGeom prst="rect">
              <a:avLst/>
            </a:prstGeom>
            <a:noFill/>
            <a:extLst>
              <a:ext uri="{909E8E84-426E-40DD-AFC4-6F175D3DCCD1}">
                <a14:hiddenFill xmlns:a14="http://schemas.microsoft.com/office/drawing/2010/main">
                  <a:solidFill>
                    <a:srgbClr val="FFFFFF"/>
                  </a:solidFill>
                </a14:hiddenFill>
              </a:ext>
            </a:extLst>
          </p:spPr>
        </p:pic>
        <p:sp>
          <p:nvSpPr>
            <p:cNvPr id="21" name="20 Rectángulo"/>
            <p:cNvSpPr/>
            <p:nvPr/>
          </p:nvSpPr>
          <p:spPr>
            <a:xfrm>
              <a:off x="2467261" y="1889416"/>
              <a:ext cx="2989509" cy="769441"/>
            </a:xfrm>
            <a:prstGeom prst="rect">
              <a:avLst/>
            </a:prstGeom>
            <a:noFill/>
          </p:spPr>
          <p:txBody>
            <a:bodyPr wrap="square" lIns="91440" tIns="45720" rIns="91440" bIns="45720">
              <a:spAutoFit/>
            </a:bodyPr>
            <a:lstStyle/>
            <a:p>
              <a:pPr algn="ctr"/>
              <a:r>
                <a:rPr lang="es-ES" sz="4400" b="1" dirty="0" err="1" smtClean="0">
                  <a:ln w="1905"/>
                  <a:solidFill>
                    <a:schemeClr val="bg1"/>
                  </a:solidFill>
                  <a:effectLst>
                    <a:innerShdw blurRad="69850" dist="43180" dir="5400000">
                      <a:srgbClr val="000000">
                        <a:alpha val="65000"/>
                      </a:srgbClr>
                    </a:innerShdw>
                  </a:effectLst>
                </a:rPr>
                <a:t>Kinsey</a:t>
              </a:r>
              <a:endParaRPr lang="es-ES" sz="5400" b="1" dirty="0">
                <a:ln w="1905"/>
                <a:solidFill>
                  <a:schemeClr val="bg1"/>
                </a:solidFill>
                <a:effectLst>
                  <a:innerShdw blurRad="69850" dist="43180" dir="5400000">
                    <a:srgbClr val="000000">
                      <a:alpha val="65000"/>
                    </a:srgbClr>
                  </a:innerShdw>
                </a:effectLst>
              </a:endParaRPr>
            </a:p>
          </p:txBody>
        </p:sp>
      </p:grpSp>
      <p:grpSp>
        <p:nvGrpSpPr>
          <p:cNvPr id="17" name="16 Grupo"/>
          <p:cNvGrpSpPr/>
          <p:nvPr/>
        </p:nvGrpSpPr>
        <p:grpSpPr>
          <a:xfrm>
            <a:off x="2582955" y="979"/>
            <a:ext cx="2989509" cy="2649587"/>
            <a:chOff x="2582953" y="978"/>
            <a:chExt cx="2989509" cy="2649587"/>
          </a:xfrm>
        </p:grpSpPr>
        <p:pic>
          <p:nvPicPr>
            <p:cNvPr id="5126" name="Picture 6" descr="C:\Users\Bangho\Documents\2019\Libro género\john_money04jan15.jpg"/>
            <p:cNvPicPr>
              <a:picLocks noChangeAspect="1" noChangeArrowheads="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l="13012" t="15578" r="14091" b="22279"/>
            <a:stretch/>
          </p:blipFill>
          <p:spPr bwMode="auto">
            <a:xfrm>
              <a:off x="2747164" y="978"/>
              <a:ext cx="2662899" cy="2570772"/>
            </a:xfrm>
            <a:prstGeom prst="rect">
              <a:avLst/>
            </a:prstGeom>
            <a:noFill/>
            <a:extLst>
              <a:ext uri="{909E8E84-426E-40DD-AFC4-6F175D3DCCD1}">
                <a14:hiddenFill xmlns:a14="http://schemas.microsoft.com/office/drawing/2010/main">
                  <a:solidFill>
                    <a:srgbClr val="FFFFFF"/>
                  </a:solidFill>
                </a14:hiddenFill>
              </a:ext>
            </a:extLst>
          </p:spPr>
        </p:pic>
        <p:sp>
          <p:nvSpPr>
            <p:cNvPr id="25" name="24 Rectángulo"/>
            <p:cNvSpPr/>
            <p:nvPr/>
          </p:nvSpPr>
          <p:spPr>
            <a:xfrm>
              <a:off x="2582953" y="1881124"/>
              <a:ext cx="2989509" cy="769441"/>
            </a:xfrm>
            <a:prstGeom prst="rect">
              <a:avLst/>
            </a:prstGeom>
            <a:noFill/>
          </p:spPr>
          <p:txBody>
            <a:bodyPr wrap="square" lIns="91440" tIns="45720" rIns="91440" bIns="45720">
              <a:spAutoFit/>
            </a:bodyPr>
            <a:lstStyle/>
            <a:p>
              <a:pPr algn="ctr"/>
              <a:r>
                <a:rPr lang="es-ES" sz="4400" b="1" dirty="0" smtClean="0">
                  <a:ln w="1905"/>
                  <a:solidFill>
                    <a:schemeClr val="bg1"/>
                  </a:solidFill>
                  <a:effectLst>
                    <a:innerShdw blurRad="69850" dist="43180" dir="5400000">
                      <a:srgbClr val="000000">
                        <a:alpha val="65000"/>
                      </a:srgbClr>
                    </a:innerShdw>
                  </a:effectLst>
                </a:rPr>
                <a:t>Money</a:t>
              </a:r>
              <a:endParaRPr lang="es-ES" sz="5400" b="1" dirty="0">
                <a:ln w="1905"/>
                <a:solidFill>
                  <a:schemeClr val="bg1"/>
                </a:solidFill>
                <a:effectLst>
                  <a:innerShdw blurRad="69850" dist="43180" dir="5400000">
                    <a:srgbClr val="000000">
                      <a:alpha val="65000"/>
                    </a:srgbClr>
                  </a:innerShdw>
                </a:effectLst>
              </a:endParaRPr>
            </a:p>
          </p:txBody>
        </p:sp>
      </p:grpSp>
      <p:grpSp>
        <p:nvGrpSpPr>
          <p:cNvPr id="19" name="18 Grupo"/>
          <p:cNvGrpSpPr/>
          <p:nvPr/>
        </p:nvGrpSpPr>
        <p:grpSpPr>
          <a:xfrm>
            <a:off x="-36512" y="2573910"/>
            <a:ext cx="2989509" cy="2493853"/>
            <a:chOff x="-36512" y="2573909"/>
            <a:chExt cx="2989509" cy="2493853"/>
          </a:xfrm>
        </p:grpSpPr>
        <p:pic>
          <p:nvPicPr>
            <p:cNvPr id="5127" name="Picture 7" descr="C:\Users\Bangho\Documents\2019\Libro género\simone-de-beauvoir.jpg"/>
            <p:cNvPicPr>
              <a:picLocks noChangeAspect="1" noChangeArrowheads="1"/>
            </p:cNvPicPr>
            <p:nvPr/>
          </p:nvPicPr>
          <p:blipFill rotWithShape="1">
            <a:blip r:embed="rId11">
              <a:extLst>
                <a:ext uri="{28A0092B-C50C-407E-A947-70E740481C1C}">
                  <a14:useLocalDpi xmlns:a14="http://schemas.microsoft.com/office/drawing/2010/main" val="0"/>
                </a:ext>
              </a:extLst>
            </a:blip>
            <a:srcRect l="34062" t="214" r="6320"/>
            <a:stretch/>
          </p:blipFill>
          <p:spPr bwMode="auto">
            <a:xfrm>
              <a:off x="107503" y="2573909"/>
              <a:ext cx="2639661" cy="2493853"/>
            </a:xfrm>
            <a:prstGeom prst="rect">
              <a:avLst/>
            </a:prstGeom>
            <a:noFill/>
            <a:extLst>
              <a:ext uri="{909E8E84-426E-40DD-AFC4-6F175D3DCCD1}">
                <a14:hiddenFill xmlns:a14="http://schemas.microsoft.com/office/drawing/2010/main">
                  <a:solidFill>
                    <a:srgbClr val="FFFFFF"/>
                  </a:solidFill>
                </a14:hiddenFill>
              </a:ext>
            </a:extLst>
          </p:spPr>
        </p:pic>
        <p:sp>
          <p:nvSpPr>
            <p:cNvPr id="28" name="27 Rectángulo"/>
            <p:cNvSpPr/>
            <p:nvPr/>
          </p:nvSpPr>
          <p:spPr>
            <a:xfrm>
              <a:off x="-36512" y="2586491"/>
              <a:ext cx="2989509" cy="461665"/>
            </a:xfrm>
            <a:prstGeom prst="rect">
              <a:avLst/>
            </a:prstGeom>
            <a:noFill/>
          </p:spPr>
          <p:txBody>
            <a:bodyPr wrap="square" lIns="91440" tIns="45720" rIns="91440" bIns="45720">
              <a:spAutoFit/>
            </a:bodyPr>
            <a:lstStyle/>
            <a:p>
              <a:pPr algn="ctr"/>
              <a:r>
                <a:rPr lang="es-ES" sz="2400" b="1" dirty="0" err="1" smtClean="0">
                  <a:ln w="1905"/>
                  <a:solidFill>
                    <a:schemeClr val="bg1"/>
                  </a:solidFill>
                  <a:effectLst>
                    <a:outerShdw blurRad="38100" dist="38100" dir="2700000" algn="tl">
                      <a:srgbClr val="000000">
                        <a:alpha val="43137"/>
                      </a:srgbClr>
                    </a:outerShdw>
                  </a:effectLst>
                </a:rPr>
                <a:t>Simone</a:t>
              </a:r>
              <a:r>
                <a:rPr lang="es-ES" sz="2400" b="1" dirty="0" smtClean="0">
                  <a:ln w="1905"/>
                  <a:solidFill>
                    <a:schemeClr val="bg1"/>
                  </a:solidFill>
                  <a:effectLst>
                    <a:outerShdw blurRad="38100" dist="38100" dir="2700000" algn="tl">
                      <a:srgbClr val="000000">
                        <a:alpha val="43137"/>
                      </a:srgbClr>
                    </a:outerShdw>
                  </a:effectLst>
                </a:rPr>
                <a:t> de </a:t>
              </a:r>
              <a:r>
                <a:rPr lang="es-ES" sz="2400" b="1" dirty="0" err="1" smtClean="0">
                  <a:ln w="1905"/>
                  <a:solidFill>
                    <a:schemeClr val="bg1"/>
                  </a:solidFill>
                  <a:effectLst>
                    <a:outerShdw blurRad="38100" dist="38100" dir="2700000" algn="tl">
                      <a:srgbClr val="000000">
                        <a:alpha val="43137"/>
                      </a:srgbClr>
                    </a:outerShdw>
                  </a:effectLst>
                </a:rPr>
                <a:t>Beauvoir</a:t>
              </a:r>
              <a:endParaRPr lang="es-ES" sz="3200" b="1" dirty="0">
                <a:ln w="1905"/>
                <a:solidFill>
                  <a:schemeClr val="bg1"/>
                </a:solidFill>
                <a:effectLst>
                  <a:outerShdw blurRad="38100" dist="38100" dir="2700000" algn="tl">
                    <a:srgbClr val="000000">
                      <a:alpha val="43137"/>
                    </a:srgbClr>
                  </a:outerShdw>
                </a:effectLst>
              </a:endParaRPr>
            </a:p>
          </p:txBody>
        </p:sp>
      </p:grpSp>
      <p:grpSp>
        <p:nvGrpSpPr>
          <p:cNvPr id="58" name="57 Grupo"/>
          <p:cNvGrpSpPr/>
          <p:nvPr/>
        </p:nvGrpSpPr>
        <p:grpSpPr>
          <a:xfrm>
            <a:off x="-73693" y="2525142"/>
            <a:ext cx="2989509" cy="2584000"/>
            <a:chOff x="1761334" y="1"/>
            <a:chExt cx="2989509" cy="2584000"/>
          </a:xfrm>
        </p:grpSpPr>
        <p:pic>
          <p:nvPicPr>
            <p:cNvPr id="59" name="Picture 6" descr="C:\Users\Bangho\Documents\2019\Libro género\monique_wittig_2.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772" t="2469" r="4571" b="25000"/>
            <a:stretch/>
          </p:blipFill>
          <p:spPr bwMode="auto">
            <a:xfrm>
              <a:off x="1914278" y="1"/>
              <a:ext cx="2657723" cy="2584000"/>
            </a:xfrm>
            <a:prstGeom prst="rect">
              <a:avLst/>
            </a:prstGeom>
            <a:noFill/>
            <a:extLst>
              <a:ext uri="{909E8E84-426E-40DD-AFC4-6F175D3DCCD1}">
                <a14:hiddenFill xmlns:a14="http://schemas.microsoft.com/office/drawing/2010/main">
                  <a:solidFill>
                    <a:srgbClr val="FFFFFF"/>
                  </a:solidFill>
                </a14:hiddenFill>
              </a:ext>
            </a:extLst>
          </p:spPr>
        </p:pic>
        <p:sp>
          <p:nvSpPr>
            <p:cNvPr id="60" name="59 Rectángulo"/>
            <p:cNvSpPr/>
            <p:nvPr/>
          </p:nvSpPr>
          <p:spPr>
            <a:xfrm>
              <a:off x="1761334" y="1841128"/>
              <a:ext cx="2989509" cy="707886"/>
            </a:xfrm>
            <a:prstGeom prst="rect">
              <a:avLst/>
            </a:prstGeom>
            <a:noFill/>
          </p:spPr>
          <p:txBody>
            <a:bodyPr wrap="square" lIns="91440" tIns="45720" rIns="91440" bIns="45720">
              <a:spAutoFit/>
            </a:bodyPr>
            <a:lstStyle/>
            <a:p>
              <a:pPr algn="ctr"/>
              <a:r>
                <a:rPr lang="es-ES" sz="4000" b="1" dirty="0" err="1" smtClean="0">
                  <a:ln w="1905"/>
                  <a:solidFill>
                    <a:schemeClr val="bg1"/>
                  </a:solidFill>
                  <a:effectLst>
                    <a:innerShdw blurRad="69850" dist="43180" dir="5400000">
                      <a:srgbClr val="000000">
                        <a:alpha val="65000"/>
                      </a:srgbClr>
                    </a:innerShdw>
                  </a:effectLst>
                </a:rPr>
                <a:t>Wittig</a:t>
              </a:r>
              <a:endParaRPr lang="es-ES" sz="4800" b="1" dirty="0">
                <a:ln w="1905"/>
                <a:solidFill>
                  <a:schemeClr val="bg1"/>
                </a:solidFill>
                <a:effectLst>
                  <a:innerShdw blurRad="69850" dist="43180" dir="5400000">
                    <a:srgbClr val="000000">
                      <a:alpha val="65000"/>
                    </a:srgbClr>
                  </a:innerShdw>
                </a:effectLst>
              </a:endParaRPr>
            </a:p>
          </p:txBody>
        </p:sp>
      </p:grpSp>
      <p:grpSp>
        <p:nvGrpSpPr>
          <p:cNvPr id="20" name="19 Grupo"/>
          <p:cNvGrpSpPr/>
          <p:nvPr/>
        </p:nvGrpSpPr>
        <p:grpSpPr>
          <a:xfrm>
            <a:off x="-73693" y="2610561"/>
            <a:ext cx="2989509" cy="2469994"/>
            <a:chOff x="-73970" y="2611129"/>
            <a:chExt cx="2989509" cy="2469994"/>
          </a:xfrm>
        </p:grpSpPr>
        <p:pic>
          <p:nvPicPr>
            <p:cNvPr id="5128" name="Picture 8" descr="C:\Users\Bangho\Documents\2019\Libro género\Shulamith_3.jpg"/>
            <p:cNvPicPr>
              <a:picLocks noChangeAspect="1" noChangeArrowheads="1"/>
            </p:cNvPicPr>
            <p:nvPr/>
          </p:nvPicPr>
          <p:blipFill rotWithShape="1">
            <a:blip r:embed="rId13">
              <a:extLst>
                <a:ext uri="{28A0092B-C50C-407E-A947-70E740481C1C}">
                  <a14:useLocalDpi xmlns:a14="http://schemas.microsoft.com/office/drawing/2010/main" val="0"/>
                </a:ext>
              </a:extLst>
            </a:blip>
            <a:srcRect l="13385" r="15227"/>
            <a:stretch/>
          </p:blipFill>
          <p:spPr bwMode="auto">
            <a:xfrm>
              <a:off x="107504" y="2611129"/>
              <a:ext cx="2639660" cy="2469994"/>
            </a:xfrm>
            <a:prstGeom prst="rect">
              <a:avLst/>
            </a:prstGeom>
            <a:noFill/>
            <a:extLst>
              <a:ext uri="{909E8E84-426E-40DD-AFC4-6F175D3DCCD1}">
                <a14:hiddenFill xmlns:a14="http://schemas.microsoft.com/office/drawing/2010/main">
                  <a:solidFill>
                    <a:srgbClr val="FFFFFF"/>
                  </a:solidFill>
                </a14:hiddenFill>
              </a:ext>
            </a:extLst>
          </p:spPr>
        </p:pic>
        <p:sp>
          <p:nvSpPr>
            <p:cNvPr id="31" name="30 Rectángulo"/>
            <p:cNvSpPr/>
            <p:nvPr/>
          </p:nvSpPr>
          <p:spPr>
            <a:xfrm>
              <a:off x="-73970" y="2620614"/>
              <a:ext cx="2989509" cy="461665"/>
            </a:xfrm>
            <a:prstGeom prst="rect">
              <a:avLst/>
            </a:prstGeom>
            <a:noFill/>
          </p:spPr>
          <p:txBody>
            <a:bodyPr wrap="square" lIns="91440" tIns="45720" rIns="91440" bIns="45720">
              <a:spAutoFit/>
            </a:bodyPr>
            <a:lstStyle/>
            <a:p>
              <a:pPr algn="ctr"/>
              <a:r>
                <a:rPr lang="es-ES" sz="2400" b="1" dirty="0" err="1" smtClean="0">
                  <a:ln w="1905"/>
                  <a:solidFill>
                    <a:schemeClr val="bg1"/>
                  </a:solidFill>
                  <a:effectLst>
                    <a:innerShdw blurRad="69850" dist="43180" dir="5400000">
                      <a:srgbClr val="000000">
                        <a:alpha val="65000"/>
                      </a:srgbClr>
                    </a:innerShdw>
                  </a:effectLst>
                </a:rPr>
                <a:t>Sulamith</a:t>
              </a:r>
              <a:r>
                <a:rPr lang="es-ES" sz="2400" b="1" dirty="0" smtClean="0">
                  <a:ln w="1905"/>
                  <a:solidFill>
                    <a:schemeClr val="bg1"/>
                  </a:solidFill>
                  <a:effectLst>
                    <a:innerShdw blurRad="69850" dist="43180" dir="5400000">
                      <a:srgbClr val="000000">
                        <a:alpha val="65000"/>
                      </a:srgbClr>
                    </a:innerShdw>
                  </a:effectLst>
                </a:rPr>
                <a:t> </a:t>
              </a:r>
              <a:r>
                <a:rPr lang="es-ES" sz="2400" b="1" dirty="0" err="1" smtClean="0">
                  <a:ln w="1905"/>
                  <a:solidFill>
                    <a:schemeClr val="bg1"/>
                  </a:solidFill>
                  <a:effectLst>
                    <a:innerShdw blurRad="69850" dist="43180" dir="5400000">
                      <a:srgbClr val="000000">
                        <a:alpha val="65000"/>
                      </a:srgbClr>
                    </a:innerShdw>
                  </a:effectLst>
                </a:rPr>
                <a:t>Firestone</a:t>
              </a:r>
              <a:endParaRPr lang="es-ES" sz="3200" b="1" dirty="0">
                <a:ln w="1905"/>
                <a:solidFill>
                  <a:schemeClr val="bg1"/>
                </a:solidFill>
                <a:effectLst>
                  <a:innerShdw blurRad="69850" dist="43180" dir="5400000">
                    <a:srgbClr val="000000">
                      <a:alpha val="65000"/>
                    </a:srgbClr>
                  </a:innerShdw>
                </a:effectLst>
              </a:endParaRPr>
            </a:p>
          </p:txBody>
        </p:sp>
      </p:grpSp>
      <p:grpSp>
        <p:nvGrpSpPr>
          <p:cNvPr id="62" name="61 Grupo"/>
          <p:cNvGrpSpPr/>
          <p:nvPr/>
        </p:nvGrpSpPr>
        <p:grpSpPr>
          <a:xfrm>
            <a:off x="-73693" y="2560776"/>
            <a:ext cx="2935849" cy="2572328"/>
            <a:chOff x="4708495" y="-5242"/>
            <a:chExt cx="2989509" cy="2633520"/>
          </a:xfrm>
        </p:grpSpPr>
        <p:pic>
          <p:nvPicPr>
            <p:cNvPr id="63" name="Picture 2" descr="C:\Users\Bangho\Documents\2019\Libro género\Cultura_244988295_45745889_1024x576.jpg"/>
            <p:cNvPicPr>
              <a:picLocks noChangeAspect="1" noChangeArrowheads="1"/>
            </p:cNvPicPr>
            <p:nvPr/>
          </p:nvPicPr>
          <p:blipFill rotWithShape="1">
            <a:blip r:embed="rId14">
              <a:extLst>
                <a:ext uri="{28A0092B-C50C-407E-A947-70E740481C1C}">
                  <a14:useLocalDpi xmlns:a14="http://schemas.microsoft.com/office/drawing/2010/main" val="0"/>
                </a:ext>
              </a:extLst>
            </a:blip>
            <a:srcRect l="30694" r="10000"/>
            <a:stretch/>
          </p:blipFill>
          <p:spPr bwMode="auto">
            <a:xfrm>
              <a:off x="4826934" y="-5242"/>
              <a:ext cx="2769402" cy="2626716"/>
            </a:xfrm>
            <a:prstGeom prst="rect">
              <a:avLst/>
            </a:prstGeom>
            <a:noFill/>
            <a:extLst>
              <a:ext uri="{909E8E84-426E-40DD-AFC4-6F175D3DCCD1}">
                <a14:hiddenFill xmlns:a14="http://schemas.microsoft.com/office/drawing/2010/main">
                  <a:solidFill>
                    <a:srgbClr val="FFFFFF"/>
                  </a:solidFill>
                </a14:hiddenFill>
              </a:ext>
            </a:extLst>
          </p:spPr>
        </p:pic>
        <p:sp>
          <p:nvSpPr>
            <p:cNvPr id="64" name="63 Rectángulo"/>
            <p:cNvSpPr/>
            <p:nvPr/>
          </p:nvSpPr>
          <p:spPr>
            <a:xfrm>
              <a:off x="4708495" y="1903552"/>
              <a:ext cx="2989509" cy="724726"/>
            </a:xfrm>
            <a:prstGeom prst="rect">
              <a:avLst/>
            </a:prstGeom>
            <a:noFill/>
          </p:spPr>
          <p:txBody>
            <a:bodyPr wrap="square" lIns="91440" tIns="45720" rIns="91440" bIns="45720">
              <a:spAutoFit/>
            </a:bodyPr>
            <a:lstStyle/>
            <a:p>
              <a:pPr algn="ctr"/>
              <a:r>
                <a:rPr lang="es-ES" sz="4000" b="1" dirty="0" err="1" smtClean="0">
                  <a:ln w="1905"/>
                  <a:solidFill>
                    <a:schemeClr val="bg1"/>
                  </a:solidFill>
                  <a:effectLst>
                    <a:innerShdw blurRad="69850" dist="43180" dir="5400000">
                      <a:srgbClr val="000000">
                        <a:alpha val="65000"/>
                      </a:srgbClr>
                    </a:innerShdw>
                  </a:effectLst>
                </a:rPr>
                <a:t>Millet</a:t>
              </a:r>
              <a:endParaRPr lang="es-ES" sz="4800" b="1" dirty="0">
                <a:ln w="1905"/>
                <a:solidFill>
                  <a:schemeClr val="bg1"/>
                </a:solidFill>
                <a:effectLst>
                  <a:innerShdw blurRad="69850" dist="43180" dir="5400000">
                    <a:srgbClr val="000000">
                      <a:alpha val="65000"/>
                    </a:srgbClr>
                  </a:innerShdw>
                </a:effectLst>
              </a:endParaRPr>
            </a:p>
          </p:txBody>
        </p:sp>
      </p:grpSp>
      <p:grpSp>
        <p:nvGrpSpPr>
          <p:cNvPr id="22" name="21 Grupo"/>
          <p:cNvGrpSpPr/>
          <p:nvPr/>
        </p:nvGrpSpPr>
        <p:grpSpPr>
          <a:xfrm>
            <a:off x="-169770" y="2595395"/>
            <a:ext cx="2989509" cy="2500654"/>
            <a:chOff x="-162966" y="2586491"/>
            <a:chExt cx="2989509" cy="2500654"/>
          </a:xfrm>
        </p:grpSpPr>
        <p:pic>
          <p:nvPicPr>
            <p:cNvPr id="5129" name="Picture 9" descr="C:\Users\Bangho\Documents\2019\Libro género\36-Judith Butler-3.jpg"/>
            <p:cNvPicPr>
              <a:picLocks noChangeAspect="1" noChangeArrowheads="1"/>
            </p:cNvPicPr>
            <p:nvPr/>
          </p:nvPicPr>
          <p:blipFill rotWithShape="1">
            <a:blip r:embed="rId15">
              <a:extLst>
                <a:ext uri="{28A0092B-C50C-407E-A947-70E740481C1C}">
                  <a14:useLocalDpi xmlns:a14="http://schemas.microsoft.com/office/drawing/2010/main" val="0"/>
                </a:ext>
              </a:extLst>
            </a:blip>
            <a:srcRect t="6191"/>
            <a:stretch/>
          </p:blipFill>
          <p:spPr bwMode="auto">
            <a:xfrm>
              <a:off x="108493" y="2586491"/>
              <a:ext cx="2638671" cy="2475310"/>
            </a:xfrm>
            <a:prstGeom prst="rect">
              <a:avLst/>
            </a:prstGeom>
            <a:noFill/>
            <a:extLst>
              <a:ext uri="{909E8E84-426E-40DD-AFC4-6F175D3DCCD1}">
                <a14:hiddenFill xmlns:a14="http://schemas.microsoft.com/office/drawing/2010/main">
                  <a:solidFill>
                    <a:srgbClr val="FFFFFF"/>
                  </a:solidFill>
                </a14:hiddenFill>
              </a:ext>
            </a:extLst>
          </p:spPr>
        </p:pic>
        <p:sp>
          <p:nvSpPr>
            <p:cNvPr id="34" name="33 Rectángulo"/>
            <p:cNvSpPr/>
            <p:nvPr/>
          </p:nvSpPr>
          <p:spPr>
            <a:xfrm>
              <a:off x="-162966" y="4440814"/>
              <a:ext cx="2989509" cy="646331"/>
            </a:xfrm>
            <a:prstGeom prst="rect">
              <a:avLst/>
            </a:prstGeom>
            <a:noFill/>
          </p:spPr>
          <p:txBody>
            <a:bodyPr wrap="square" lIns="91440" tIns="45720" rIns="91440" bIns="45720">
              <a:spAutoFit/>
            </a:bodyPr>
            <a:lstStyle/>
            <a:p>
              <a:pPr algn="ctr"/>
              <a:r>
                <a:rPr lang="es-ES" sz="3600" b="1" dirty="0" smtClean="0">
                  <a:ln w="1905"/>
                  <a:solidFill>
                    <a:schemeClr val="bg1"/>
                  </a:solidFill>
                  <a:effectLst>
                    <a:innerShdw blurRad="69850" dist="43180" dir="5400000">
                      <a:srgbClr val="000000">
                        <a:alpha val="65000"/>
                      </a:srgbClr>
                    </a:innerShdw>
                  </a:effectLst>
                </a:rPr>
                <a:t>Judit Butler</a:t>
              </a:r>
              <a:endParaRPr lang="es-ES" sz="4400" b="1" dirty="0">
                <a:ln w="1905"/>
                <a:solidFill>
                  <a:schemeClr val="bg1"/>
                </a:solidFill>
                <a:effectLst>
                  <a:innerShdw blurRad="69850" dist="43180" dir="5400000">
                    <a:srgbClr val="000000">
                      <a:alpha val="65000"/>
                    </a:srgbClr>
                  </a:innerShdw>
                </a:effectLst>
              </a:endParaRPr>
            </a:p>
          </p:txBody>
        </p:sp>
      </p:grpSp>
      <p:pic>
        <p:nvPicPr>
          <p:cNvPr id="5130" name="Picture 10" descr="C:\Users\Bangho\Documents\2019\Libro género\Izquierda cruz y martillo.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786742" y="2618466"/>
            <a:ext cx="2588573" cy="24620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31" name="Picture 11" descr="C:\Users\Bangho\Documents\2019\Libro género\onu.jpg"/>
          <p:cNvPicPr>
            <a:picLocks noChangeAspect="1" noChangeArrowheads="1"/>
          </p:cNvPicPr>
          <p:nvPr/>
        </p:nvPicPr>
        <p:blipFill rotWithShape="1">
          <a:blip r:embed="rId17">
            <a:extLst>
              <a:ext uri="{28A0092B-C50C-407E-A947-70E740481C1C}">
                <a14:useLocalDpi xmlns:a14="http://schemas.microsoft.com/office/drawing/2010/main" val="0"/>
              </a:ext>
            </a:extLst>
          </a:blip>
          <a:srcRect l="3464" r="5298"/>
          <a:stretch/>
        </p:blipFill>
        <p:spPr bwMode="auto">
          <a:xfrm>
            <a:off x="2762868" y="2672164"/>
            <a:ext cx="2612449" cy="2358617"/>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C:\Users\Bangho\Documents\2019\Libro género\0,01b52ede-d187-4650-81f0-e0e834a73283.jpg"/>
          <p:cNvPicPr>
            <a:picLocks noChangeAspect="1" noChangeArrowheads="1"/>
          </p:cNvPicPr>
          <p:nvPr/>
        </p:nvPicPr>
        <p:blipFill rotWithShape="1">
          <a:blip r:embed="rId18">
            <a:extLst>
              <a:ext uri="{28A0092B-C50C-407E-A947-70E740481C1C}">
                <a14:useLocalDpi xmlns:a14="http://schemas.microsoft.com/office/drawing/2010/main" val="0"/>
              </a:ext>
            </a:extLst>
          </a:blip>
          <a:srcRect l="13231" r="16183"/>
          <a:stretch/>
        </p:blipFill>
        <p:spPr bwMode="auto">
          <a:xfrm>
            <a:off x="2771802" y="2593266"/>
            <a:ext cx="2639955" cy="2495308"/>
          </a:xfrm>
          <a:prstGeom prst="rect">
            <a:avLst/>
          </a:prstGeom>
          <a:noFill/>
          <a:extLst>
            <a:ext uri="{909E8E84-426E-40DD-AFC4-6F175D3DCCD1}">
              <a14:hiddenFill xmlns:a14="http://schemas.microsoft.com/office/drawing/2010/main">
                <a:solidFill>
                  <a:srgbClr val="FFFFFF"/>
                </a:solidFill>
              </a14:hiddenFill>
            </a:ext>
          </a:extLst>
        </p:spPr>
      </p:pic>
      <p:pic>
        <p:nvPicPr>
          <p:cNvPr id="5133" name="Picture 13" descr="C:\Users\Bangho\Documents\2019\Libro género\osf.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22089" y="2577508"/>
            <a:ext cx="2326743" cy="2535321"/>
          </a:xfrm>
          <a:prstGeom prst="rect">
            <a:avLst/>
          </a:prstGeom>
          <a:noFill/>
          <a:extLst>
            <a:ext uri="{909E8E84-426E-40DD-AFC4-6F175D3DCCD1}">
              <a14:hiddenFill xmlns:a14="http://schemas.microsoft.com/office/drawing/2010/main">
                <a:solidFill>
                  <a:srgbClr val="FFFFFF"/>
                </a:solidFill>
              </a14:hiddenFill>
            </a:ext>
          </a:extLst>
        </p:spPr>
      </p:pic>
      <p:sp>
        <p:nvSpPr>
          <p:cNvPr id="39" name="38 Rectángulo"/>
          <p:cNvSpPr/>
          <p:nvPr/>
        </p:nvSpPr>
        <p:spPr>
          <a:xfrm>
            <a:off x="5914778" y="466676"/>
            <a:ext cx="2989509" cy="1384995"/>
          </a:xfrm>
          <a:prstGeom prst="rect">
            <a:avLst/>
          </a:prstGeom>
          <a:noFill/>
        </p:spPr>
        <p:txBody>
          <a:bodyPr wrap="square" lIns="91440" tIns="45720" rIns="91440" bIns="45720">
            <a:spAutoFit/>
          </a:bodyPr>
          <a:lstStyle/>
          <a:p>
            <a:pPr algn="ctr"/>
            <a:r>
              <a:rPr lang="es-E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Defensa de los derechos de las minorías</a:t>
            </a:r>
            <a:endParaRPr lang="es-E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0" name="39 Rectángulo"/>
          <p:cNvSpPr/>
          <p:nvPr/>
        </p:nvSpPr>
        <p:spPr>
          <a:xfrm>
            <a:off x="5914777" y="1735579"/>
            <a:ext cx="2989509" cy="954107"/>
          </a:xfrm>
          <a:prstGeom prst="rect">
            <a:avLst/>
          </a:prstGeom>
          <a:noFill/>
        </p:spPr>
        <p:txBody>
          <a:bodyPr wrap="square" lIns="91440" tIns="45720" rIns="91440" bIns="45720">
            <a:spAutoFit/>
          </a:bodyPr>
          <a:lstStyle/>
          <a:p>
            <a:pPr algn="ctr"/>
            <a:r>
              <a:rPr lang="es-E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Control poblacional</a:t>
            </a:r>
            <a:endParaRPr lang="es-E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1" name="40 Rectángulo"/>
          <p:cNvSpPr/>
          <p:nvPr/>
        </p:nvSpPr>
        <p:spPr>
          <a:xfrm>
            <a:off x="5959922" y="2813731"/>
            <a:ext cx="2989509" cy="954107"/>
          </a:xfrm>
          <a:prstGeom prst="rect">
            <a:avLst/>
          </a:prstGeom>
          <a:noFill/>
        </p:spPr>
        <p:txBody>
          <a:bodyPr wrap="square" lIns="91440" tIns="45720" rIns="91440" bIns="45720">
            <a:spAutoFit/>
          </a:bodyPr>
          <a:lstStyle/>
          <a:p>
            <a:pPr algn="ctr"/>
            <a:r>
              <a:rPr lang="es-E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Dominación económica</a:t>
            </a:r>
            <a:endParaRPr lang="es-E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pSp>
        <p:nvGrpSpPr>
          <p:cNvPr id="23" name="22 Grupo"/>
          <p:cNvGrpSpPr/>
          <p:nvPr/>
        </p:nvGrpSpPr>
        <p:grpSpPr>
          <a:xfrm>
            <a:off x="5465072" y="433983"/>
            <a:ext cx="3859456" cy="1048187"/>
            <a:chOff x="5465072" y="433982"/>
            <a:chExt cx="3859456" cy="1048186"/>
          </a:xfrm>
        </p:grpSpPr>
        <p:sp>
          <p:nvSpPr>
            <p:cNvPr id="42" name="41 Rectángulo"/>
            <p:cNvSpPr/>
            <p:nvPr/>
          </p:nvSpPr>
          <p:spPr>
            <a:xfrm>
              <a:off x="5465072" y="466506"/>
              <a:ext cx="1008112" cy="1015662"/>
            </a:xfrm>
            <a:prstGeom prst="rect">
              <a:avLst/>
            </a:prstGeom>
            <a:noFill/>
          </p:spPr>
          <p:txBody>
            <a:bodyPr wrap="square" lIns="91440" tIns="45720" rIns="91440" bIns="45720">
              <a:spAutoFit/>
            </a:bodyPr>
            <a:lstStyle/>
            <a:p>
              <a:pPr algn="ctr"/>
              <a:r>
                <a:rPr lang="es-ES" sz="6000" b="1" dirty="0" smtClean="0">
                  <a:ln w="1905"/>
                  <a:solidFill>
                    <a:srgbClr val="FF0000"/>
                  </a:solidFill>
                  <a:effectLst>
                    <a:innerShdw blurRad="69850" dist="43180" dir="5400000">
                      <a:srgbClr val="000000">
                        <a:alpha val="65000"/>
                      </a:srgbClr>
                    </a:innerShdw>
                  </a:effectLst>
                </a:rPr>
                <a:t>¿</a:t>
              </a:r>
              <a:r>
                <a:rPr lang="es-ES"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s-ES" sz="4800" b="1" dirty="0">
                <a:ln w="1905"/>
                <a:solidFill>
                  <a:srgbClr val="FF0000"/>
                </a:solidFill>
                <a:effectLst>
                  <a:innerShdw blurRad="69850" dist="43180" dir="5400000">
                    <a:srgbClr val="000000">
                      <a:alpha val="65000"/>
                    </a:srgbClr>
                  </a:innerShdw>
                </a:effectLst>
              </a:endParaRPr>
            </a:p>
          </p:txBody>
        </p:sp>
        <p:sp>
          <p:nvSpPr>
            <p:cNvPr id="43" name="42 Rectángulo"/>
            <p:cNvSpPr/>
            <p:nvPr/>
          </p:nvSpPr>
          <p:spPr>
            <a:xfrm>
              <a:off x="8316416" y="433982"/>
              <a:ext cx="1008112" cy="1015662"/>
            </a:xfrm>
            <a:prstGeom prst="rect">
              <a:avLst/>
            </a:prstGeom>
            <a:noFill/>
          </p:spPr>
          <p:txBody>
            <a:bodyPr wrap="square" lIns="91440" tIns="45720" rIns="91440" bIns="45720">
              <a:spAutoFit/>
            </a:bodyPr>
            <a:lstStyle/>
            <a:p>
              <a:pPr algn="ctr"/>
              <a:r>
                <a:rPr lang="es-ES" sz="6000" b="1" dirty="0" smtClean="0">
                  <a:ln w="1905"/>
                  <a:solidFill>
                    <a:srgbClr val="FF0000"/>
                  </a:solidFill>
                  <a:effectLst>
                    <a:innerShdw blurRad="69850" dist="43180" dir="5400000">
                      <a:srgbClr val="000000">
                        <a:alpha val="65000"/>
                      </a:srgbClr>
                    </a:innerShdw>
                  </a:effectLst>
                </a:rPr>
                <a:t>?</a:t>
              </a:r>
              <a:endParaRPr lang="es-ES" sz="4800" b="1" dirty="0">
                <a:ln w="1905"/>
                <a:solidFill>
                  <a:srgbClr val="FF0000"/>
                </a:solidFill>
                <a:effectLst>
                  <a:innerShdw blurRad="69850" dist="43180" dir="5400000">
                    <a:srgbClr val="000000">
                      <a:alpha val="65000"/>
                    </a:srgbClr>
                  </a:innerShdw>
                </a:effectLst>
              </a:endParaRPr>
            </a:p>
          </p:txBody>
        </p:sp>
      </p:grpSp>
      <p:grpSp>
        <p:nvGrpSpPr>
          <p:cNvPr id="52" name="51 Grupo"/>
          <p:cNvGrpSpPr/>
          <p:nvPr/>
        </p:nvGrpSpPr>
        <p:grpSpPr>
          <a:xfrm>
            <a:off x="-86393" y="4862"/>
            <a:ext cx="2989509" cy="2571750"/>
            <a:chOff x="3621832" y="2571750"/>
            <a:chExt cx="2989509" cy="2571750"/>
          </a:xfrm>
        </p:grpSpPr>
        <p:pic>
          <p:nvPicPr>
            <p:cNvPr id="53" name="Picture 4" descr="C:\Users\Bangho\Documents\2019\Libro género\Frases-de-Michel-Foucault.jpg"/>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27733" r="10185"/>
            <a:stretch/>
          </p:blipFill>
          <p:spPr bwMode="auto">
            <a:xfrm>
              <a:off x="3779912" y="2571750"/>
              <a:ext cx="2673350" cy="2571750"/>
            </a:xfrm>
            <a:prstGeom prst="rect">
              <a:avLst/>
            </a:prstGeom>
            <a:noFill/>
            <a:extLst>
              <a:ext uri="{909E8E84-426E-40DD-AFC4-6F175D3DCCD1}">
                <a14:hiddenFill xmlns:a14="http://schemas.microsoft.com/office/drawing/2010/main">
                  <a:solidFill>
                    <a:srgbClr val="FFFFFF"/>
                  </a:solidFill>
                </a14:hiddenFill>
              </a:ext>
            </a:extLst>
          </p:spPr>
        </p:pic>
        <p:sp>
          <p:nvSpPr>
            <p:cNvPr id="54" name="53 Rectángulo"/>
            <p:cNvSpPr/>
            <p:nvPr/>
          </p:nvSpPr>
          <p:spPr>
            <a:xfrm>
              <a:off x="3621832" y="4425578"/>
              <a:ext cx="2989509" cy="707886"/>
            </a:xfrm>
            <a:prstGeom prst="rect">
              <a:avLst/>
            </a:prstGeom>
            <a:noFill/>
          </p:spPr>
          <p:txBody>
            <a:bodyPr wrap="square" lIns="91440" tIns="45720" rIns="91440" bIns="45720">
              <a:spAutoFit/>
            </a:bodyPr>
            <a:lstStyle/>
            <a:p>
              <a:pPr algn="ctr"/>
              <a:r>
                <a:rPr lang="es-ES" sz="4000" b="1" dirty="0" smtClean="0">
                  <a:ln w="1905"/>
                  <a:solidFill>
                    <a:schemeClr val="bg1"/>
                  </a:solidFill>
                  <a:effectLst>
                    <a:innerShdw blurRad="69850" dist="43180" dir="5400000">
                      <a:srgbClr val="000000">
                        <a:alpha val="65000"/>
                      </a:srgbClr>
                    </a:innerShdw>
                  </a:effectLst>
                </a:rPr>
                <a:t>Foucault</a:t>
              </a:r>
              <a:endParaRPr lang="es-ES" sz="4800" b="1" dirty="0">
                <a:ln w="1905"/>
                <a:solidFill>
                  <a:schemeClr val="bg1"/>
                </a:solidFill>
                <a:effectLst>
                  <a:innerShdw blurRad="69850" dist="43180" dir="5400000">
                    <a:srgbClr val="000000">
                      <a:alpha val="65000"/>
                    </a:srgbClr>
                  </a:innerShdw>
                </a:effectLst>
              </a:endParaRPr>
            </a:p>
          </p:txBody>
        </p:sp>
      </p:grpSp>
      <p:grpSp>
        <p:nvGrpSpPr>
          <p:cNvPr id="55" name="54 Grupo"/>
          <p:cNvGrpSpPr/>
          <p:nvPr/>
        </p:nvGrpSpPr>
        <p:grpSpPr>
          <a:xfrm>
            <a:off x="-108520" y="0"/>
            <a:ext cx="2989509" cy="2571750"/>
            <a:chOff x="456358" y="2631564"/>
            <a:chExt cx="2989509" cy="2571750"/>
          </a:xfrm>
        </p:grpSpPr>
        <p:pic>
          <p:nvPicPr>
            <p:cNvPr id="56" name="Picture 5" descr="C:\Users\Bangho\Documents\2019\Libro género\derrida.jpg"/>
            <p:cNvPicPr>
              <a:picLocks noChangeAspect="1" noChangeArrowheads="1"/>
            </p:cNvPicPr>
            <p:nvPr/>
          </p:nvPicPr>
          <p:blipFill rotWithShape="1">
            <a:blip r:embed="rId21">
              <a:extLst>
                <a:ext uri="{28A0092B-C50C-407E-A947-70E740481C1C}">
                  <a14:useLocalDpi xmlns:a14="http://schemas.microsoft.com/office/drawing/2010/main" val="0"/>
                </a:ext>
              </a:extLst>
            </a:blip>
            <a:srcRect l="1236"/>
            <a:stretch/>
          </p:blipFill>
          <p:spPr bwMode="auto">
            <a:xfrm>
              <a:off x="601755" y="2631564"/>
              <a:ext cx="2698716" cy="2571750"/>
            </a:xfrm>
            <a:prstGeom prst="rect">
              <a:avLst/>
            </a:prstGeom>
            <a:noFill/>
            <a:extLst>
              <a:ext uri="{909E8E84-426E-40DD-AFC4-6F175D3DCCD1}">
                <a14:hiddenFill xmlns:a14="http://schemas.microsoft.com/office/drawing/2010/main">
                  <a:solidFill>
                    <a:srgbClr val="FFFFFF"/>
                  </a:solidFill>
                </a14:hiddenFill>
              </a:ext>
            </a:extLst>
          </p:spPr>
        </p:pic>
        <p:sp>
          <p:nvSpPr>
            <p:cNvPr id="57" name="56 Rectángulo"/>
            <p:cNvSpPr/>
            <p:nvPr/>
          </p:nvSpPr>
          <p:spPr>
            <a:xfrm>
              <a:off x="456358" y="4435614"/>
              <a:ext cx="2989509" cy="707886"/>
            </a:xfrm>
            <a:prstGeom prst="rect">
              <a:avLst/>
            </a:prstGeom>
            <a:noFill/>
          </p:spPr>
          <p:txBody>
            <a:bodyPr wrap="square" lIns="91440" tIns="45720" rIns="91440" bIns="45720">
              <a:spAutoFit/>
            </a:bodyPr>
            <a:lstStyle/>
            <a:p>
              <a:pPr algn="ctr"/>
              <a:r>
                <a:rPr lang="es-ES" sz="4000" b="1" dirty="0" err="1" smtClean="0">
                  <a:ln w="1905"/>
                  <a:solidFill>
                    <a:schemeClr val="bg1"/>
                  </a:solidFill>
                  <a:effectLst>
                    <a:innerShdw blurRad="69850" dist="43180" dir="5400000">
                      <a:srgbClr val="000000">
                        <a:alpha val="65000"/>
                      </a:srgbClr>
                    </a:innerShdw>
                  </a:effectLst>
                </a:rPr>
                <a:t>Derrida</a:t>
              </a:r>
              <a:endParaRPr lang="es-ES" sz="4800" b="1" dirty="0">
                <a:ln w="1905"/>
                <a:solidFill>
                  <a:schemeClr val="bg1"/>
                </a:solidFill>
                <a:effectLst>
                  <a:innerShdw blurRad="69850" dist="43180" dir="5400000">
                    <a:srgbClr val="000000">
                      <a:alpha val="65000"/>
                    </a:srgbClr>
                  </a:innerShdw>
                </a:effectLst>
              </a:endParaRPr>
            </a:p>
          </p:txBody>
        </p:sp>
      </p:grpSp>
      <p:grpSp>
        <p:nvGrpSpPr>
          <p:cNvPr id="24" name="23 Grupo"/>
          <p:cNvGrpSpPr/>
          <p:nvPr/>
        </p:nvGrpSpPr>
        <p:grpSpPr>
          <a:xfrm>
            <a:off x="-36512" y="2593266"/>
            <a:ext cx="2989509" cy="2564336"/>
            <a:chOff x="-36512" y="2593266"/>
            <a:chExt cx="2989509" cy="2564336"/>
          </a:xfrm>
        </p:grpSpPr>
        <p:pic>
          <p:nvPicPr>
            <p:cNvPr id="65" name="Picture 7" descr="C:\Users\Bangho\Documents\2019\Libro género\190604-Paul-B-Preciado-La-censura-institucional-se-parece-a-la-violacin.jpg"/>
            <p:cNvPicPr>
              <a:picLocks noChangeAspect="1" noChangeArrowheads="1"/>
            </p:cNvPicPr>
            <p:nvPr/>
          </p:nvPicPr>
          <p:blipFill rotWithShape="1">
            <a:blip r:embed="rId22">
              <a:extLst>
                <a:ext uri="{28A0092B-C50C-407E-A947-70E740481C1C}">
                  <a14:useLocalDpi xmlns:a14="http://schemas.microsoft.com/office/drawing/2010/main" val="0"/>
                </a:ext>
              </a:extLst>
            </a:blip>
            <a:srcRect l="25308" r="15677"/>
            <a:stretch/>
          </p:blipFill>
          <p:spPr bwMode="auto">
            <a:xfrm>
              <a:off x="44747" y="2593266"/>
              <a:ext cx="2685026" cy="2527638"/>
            </a:xfrm>
            <a:prstGeom prst="rect">
              <a:avLst/>
            </a:prstGeom>
            <a:noFill/>
            <a:extLst>
              <a:ext uri="{909E8E84-426E-40DD-AFC4-6F175D3DCCD1}">
                <a14:hiddenFill xmlns:a14="http://schemas.microsoft.com/office/drawing/2010/main">
                  <a:solidFill>
                    <a:srgbClr val="FFFFFF"/>
                  </a:solidFill>
                </a14:hiddenFill>
              </a:ext>
            </a:extLst>
          </p:spPr>
        </p:pic>
        <p:sp>
          <p:nvSpPr>
            <p:cNvPr id="66" name="65 Rectángulo"/>
            <p:cNvSpPr/>
            <p:nvPr/>
          </p:nvSpPr>
          <p:spPr>
            <a:xfrm>
              <a:off x="-36512" y="4388161"/>
              <a:ext cx="2989509" cy="769441"/>
            </a:xfrm>
            <a:prstGeom prst="rect">
              <a:avLst/>
            </a:prstGeom>
            <a:noFill/>
          </p:spPr>
          <p:txBody>
            <a:bodyPr wrap="square" lIns="91440" tIns="45720" rIns="91440" bIns="45720">
              <a:spAutoFit/>
            </a:bodyPr>
            <a:lstStyle/>
            <a:p>
              <a:pPr algn="ctr"/>
              <a:r>
                <a:rPr lang="es-ES" sz="4400" b="1" dirty="0" smtClean="0">
                  <a:ln w="1905"/>
                  <a:solidFill>
                    <a:schemeClr val="bg1"/>
                  </a:solidFill>
                  <a:effectLst>
                    <a:innerShdw blurRad="69850" dist="43180" dir="5400000">
                      <a:srgbClr val="000000">
                        <a:alpha val="65000"/>
                      </a:srgbClr>
                    </a:innerShdw>
                  </a:effectLst>
                </a:rPr>
                <a:t>Preciado</a:t>
              </a:r>
              <a:endParaRPr lang="es-ES" sz="5400" b="1" dirty="0">
                <a:ln w="1905"/>
                <a:solidFill>
                  <a:schemeClr val="bg1"/>
                </a:solidFill>
                <a:effectLst>
                  <a:innerShdw blurRad="69850" dist="43180" dir="5400000">
                    <a:srgbClr val="000000">
                      <a:alpha val="65000"/>
                    </a:srgbClr>
                  </a:innerShdw>
                </a:effectLst>
              </a:endParaRPr>
            </a:p>
          </p:txBody>
        </p:sp>
      </p:grpSp>
    </p:spTree>
    <p:extLst>
      <p:ext uri="{BB962C8B-B14F-4D97-AF65-F5344CB8AC3E}">
        <p14:creationId xmlns:p14="http://schemas.microsoft.com/office/powerpoint/2010/main" val="269403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4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52"/>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1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58"/>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62"/>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22"/>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4"/>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5130"/>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5131"/>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5132"/>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5133"/>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39"/>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23"/>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40"/>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41"/>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animBg="1"/>
      <p:bldP spid="10" grpId="0"/>
      <p:bldP spid="39" grpId="0"/>
      <p:bldP spid="40"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91630"/>
            <a:ext cx="8229600" cy="3439272"/>
          </a:xfrm>
        </p:spPr>
        <p:txBody>
          <a:bodyPr>
            <a:normAutofit fontScale="92500" lnSpcReduction="20000"/>
          </a:bodyPr>
          <a:lstStyle/>
          <a:p>
            <a:r>
              <a:rPr lang="es-AR" sz="3200" dirty="0" smtClean="0"/>
              <a:t>No somos </a:t>
            </a:r>
            <a:r>
              <a:rPr lang="es-AR" sz="3200" i="1" dirty="0" err="1" smtClean="0"/>
              <a:t>antiderechos</a:t>
            </a:r>
            <a:endParaRPr lang="es-AR" sz="3200" i="1" dirty="0" smtClean="0"/>
          </a:p>
          <a:p>
            <a:r>
              <a:rPr lang="es-AR" sz="3200" dirty="0" smtClean="0"/>
              <a:t>Ni somos fanáticos religiosos</a:t>
            </a:r>
          </a:p>
          <a:p>
            <a:r>
              <a:rPr lang="es-AR" sz="3200" dirty="0" smtClean="0"/>
              <a:t>Ni somos fundamentalistas que nos oponemos al progreso de manera irracional.</a:t>
            </a:r>
          </a:p>
          <a:p>
            <a:endParaRPr lang="es-AR" sz="3200" dirty="0"/>
          </a:p>
          <a:p>
            <a:pPr marL="109728" indent="0" algn="ctr">
              <a:buNone/>
            </a:pPr>
            <a:r>
              <a:rPr lang="es-AR" sz="3200" dirty="0" smtClean="0"/>
              <a:t>Los cristianos no podemos aceptar la Ideología de género no sólo porque es contraria a la fe, sino también por muchas otras razones.</a:t>
            </a:r>
            <a:endParaRPr lang="es-AR" sz="3200" dirty="0"/>
          </a:p>
        </p:txBody>
      </p:sp>
      <p:sp>
        <p:nvSpPr>
          <p:cNvPr id="6" name="1 Título"/>
          <p:cNvSpPr txBox="1">
            <a:spLocks/>
          </p:cNvSpPr>
          <p:nvPr/>
        </p:nvSpPr>
        <p:spPr>
          <a:xfrm>
            <a:off x="467544" y="483518"/>
            <a:ext cx="8229600" cy="800100"/>
          </a:xfrm>
          <a:prstGeom prst="rect">
            <a:avLst/>
          </a:prstGeom>
        </p:spPr>
        <p:txBody>
          <a:bodyPr vert="horz" anchor="ct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800" b="1" smtClean="0"/>
              <a:t>5 El amor se regocija con la verdad: porqué no es aceptable la teoría de género.</a:t>
            </a:r>
            <a:endParaRPr lang="es-AR" sz="2800" b="1" dirty="0"/>
          </a:p>
        </p:txBody>
      </p:sp>
    </p:spTree>
    <p:extLst>
      <p:ext uri="{BB962C8B-B14F-4D97-AF65-F5344CB8AC3E}">
        <p14:creationId xmlns:p14="http://schemas.microsoft.com/office/powerpoint/2010/main" val="232919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3200" b="1" dirty="0"/>
              <a:t>5 El amor se regocija con la verdad: </a:t>
            </a:r>
            <a:r>
              <a:rPr lang="es-AR" sz="3200" b="1" dirty="0" smtClean="0"/>
              <a:t>porqué </a:t>
            </a:r>
            <a:r>
              <a:rPr lang="es-AR" sz="3200" b="1" dirty="0"/>
              <a:t>no es aceptable la teoría de género.</a:t>
            </a:r>
          </a:p>
        </p:txBody>
      </p:sp>
      <p:sp>
        <p:nvSpPr>
          <p:cNvPr id="4" name="3 Marcador de contenido"/>
          <p:cNvSpPr>
            <a:spLocks noGrp="1"/>
          </p:cNvSpPr>
          <p:nvPr>
            <p:ph idx="1"/>
          </p:nvPr>
        </p:nvSpPr>
        <p:spPr>
          <a:xfrm>
            <a:off x="457200" y="1200151"/>
            <a:ext cx="8229600" cy="3884140"/>
          </a:xfrm>
          <a:prstGeom prst="rect">
            <a:avLst/>
          </a:prstGeom>
          <a:noFill/>
        </p:spPr>
        <p:txBody>
          <a:bodyPr wrap="square" lIns="91440" tIns="45720" rIns="91440" bIns="45720">
            <a:spAutoFit/>
          </a:bodyPr>
          <a:lstStyle/>
          <a:p>
            <a:pPr marL="0" indent="0">
              <a:buNone/>
            </a:pPr>
            <a:r>
              <a:rPr lang="es-AR" sz="2400" b="1" dirty="0" smtClean="0">
                <a:ln w="10541" cmpd="sng">
                  <a:solidFill>
                    <a:schemeClr val="accent1">
                      <a:shade val="88000"/>
                      <a:satMod val="110000"/>
                    </a:schemeClr>
                  </a:solidFill>
                  <a:prstDash val="solid"/>
                </a:ln>
                <a:latin typeface="Arial" pitchFamily="34" charset="0"/>
                <a:cs typeface="Arial" pitchFamily="34" charset="0"/>
              </a:rPr>
              <a:t>Aspectos políticos</a:t>
            </a:r>
          </a:p>
          <a:p>
            <a:pPr marL="0" indent="0">
              <a:buNone/>
            </a:pPr>
            <a:endParaRPr lang="es-AR" sz="2400" b="1" dirty="0" smtClean="0">
              <a:ln w="10541" cmpd="sng">
                <a:solidFill>
                  <a:schemeClr val="accent1">
                    <a:shade val="88000"/>
                    <a:satMod val="110000"/>
                  </a:schemeClr>
                </a:solidFill>
                <a:prstDash val="solid"/>
              </a:ln>
              <a:latin typeface="Arial" pitchFamily="34" charset="0"/>
              <a:cs typeface="Arial" pitchFamily="34" charset="0"/>
            </a:endParaRPr>
          </a:p>
          <a:p>
            <a:pPr marL="0" indent="0" algn="r">
              <a:buNone/>
            </a:pPr>
            <a:r>
              <a:rPr lang="es-AR" sz="4400" b="1" dirty="0" smtClean="0"/>
              <a:t>El estatismo exacerbado y la negación de los derechos de la familia.</a:t>
            </a:r>
            <a:endParaRPr lang="es-AR" sz="4400" dirty="0" smtClean="0"/>
          </a:p>
          <a:p>
            <a:pPr marL="0" indent="0">
              <a:buNone/>
            </a:pPr>
            <a:endParaRPr lang="es-AR" sz="4400" b="1" dirty="0" smtClean="0">
              <a:ln w="10541" cmpd="sng">
                <a:solidFill>
                  <a:schemeClr val="accent1">
                    <a:shade val="88000"/>
                    <a:satMod val="110000"/>
                  </a:schemeClr>
                </a:solidFill>
                <a:prstDash val="solid"/>
              </a:ln>
              <a:latin typeface="Arial" pitchFamily="34" charset="0"/>
              <a:cs typeface="Arial" pitchFamily="34" charset="0"/>
            </a:endParaRPr>
          </a:p>
        </p:txBody>
      </p:sp>
    </p:spTree>
    <p:extLst>
      <p:ext uri="{BB962C8B-B14F-4D97-AF65-F5344CB8AC3E}">
        <p14:creationId xmlns:p14="http://schemas.microsoft.com/office/powerpoint/2010/main" val="373371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470"/>
            <a:ext cx="8229600" cy="857250"/>
          </a:xfrm>
        </p:spPr>
        <p:txBody>
          <a:bodyPr>
            <a:noAutofit/>
          </a:bodyPr>
          <a:lstStyle/>
          <a:p>
            <a:r>
              <a:rPr lang="es-AR" sz="3200" b="1" dirty="0"/>
              <a:t>5 El amor se regocija con la verdad: </a:t>
            </a:r>
            <a:r>
              <a:rPr lang="es-AR" sz="3200" b="1" dirty="0" smtClean="0"/>
              <a:t>porqué </a:t>
            </a:r>
            <a:r>
              <a:rPr lang="es-AR" sz="3200" b="1" dirty="0"/>
              <a:t>no es aceptable la teoría de género.</a:t>
            </a:r>
          </a:p>
        </p:txBody>
      </p:sp>
      <p:sp>
        <p:nvSpPr>
          <p:cNvPr id="4" name="3 Marcador de contenido"/>
          <p:cNvSpPr>
            <a:spLocks noGrp="1"/>
          </p:cNvSpPr>
          <p:nvPr>
            <p:ph idx="1"/>
          </p:nvPr>
        </p:nvSpPr>
        <p:spPr>
          <a:xfrm>
            <a:off x="457200" y="915566"/>
            <a:ext cx="8229600" cy="904863"/>
          </a:xfrm>
          <a:prstGeom prst="rect">
            <a:avLst/>
          </a:prstGeom>
          <a:noFill/>
        </p:spPr>
        <p:txBody>
          <a:bodyPr wrap="square" lIns="91440" tIns="45720" rIns="91440" bIns="45720">
            <a:spAutoFit/>
          </a:bodyPr>
          <a:lstStyle/>
          <a:p>
            <a:pPr marL="0" indent="0">
              <a:buNone/>
            </a:pPr>
            <a:r>
              <a:rPr lang="es-AR" sz="2400" b="1" dirty="0" smtClean="0">
                <a:ln w="10541" cmpd="sng">
                  <a:solidFill>
                    <a:schemeClr val="accent1">
                      <a:shade val="88000"/>
                      <a:satMod val="110000"/>
                    </a:schemeClr>
                  </a:solidFill>
                  <a:prstDash val="solid"/>
                </a:ln>
                <a:latin typeface="Arial" pitchFamily="34" charset="0"/>
                <a:cs typeface="Arial" pitchFamily="34" charset="0"/>
              </a:rPr>
              <a:t>Aspectos políticos.  </a:t>
            </a:r>
          </a:p>
          <a:p>
            <a:pPr marL="0" indent="0">
              <a:buNone/>
            </a:pPr>
            <a:r>
              <a:rPr lang="es-AR" sz="2400" b="1" dirty="0" smtClean="0">
                <a:ln w="10541" cmpd="sng">
                  <a:solidFill>
                    <a:schemeClr val="accent1">
                      <a:shade val="88000"/>
                      <a:satMod val="110000"/>
                    </a:schemeClr>
                  </a:solidFill>
                  <a:prstDash val="solid"/>
                </a:ln>
                <a:latin typeface="Arial" pitchFamily="34" charset="0"/>
                <a:cs typeface="Arial" pitchFamily="34" charset="0"/>
              </a:rPr>
              <a:t>Constitución Nacional, Art 75, 22</a:t>
            </a:r>
          </a:p>
        </p:txBody>
      </p:sp>
      <p:sp>
        <p:nvSpPr>
          <p:cNvPr id="6" name="2 Marcador de contenido"/>
          <p:cNvSpPr txBox="1">
            <a:spLocks/>
          </p:cNvSpPr>
          <p:nvPr/>
        </p:nvSpPr>
        <p:spPr>
          <a:xfrm>
            <a:off x="251520" y="1851670"/>
            <a:ext cx="8280920" cy="30243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s-AR" sz="2800" b="1" dirty="0" smtClean="0">
                <a:solidFill>
                  <a:srgbClr val="00B0F0"/>
                </a:solidFill>
              </a:rPr>
              <a:t>Convención interamericana de Derechos humanos</a:t>
            </a:r>
            <a:r>
              <a:rPr lang="es-AR" sz="1200" b="1" dirty="0" smtClean="0"/>
              <a:t/>
            </a:r>
            <a:br>
              <a:rPr lang="es-AR" sz="1200" b="1" dirty="0" smtClean="0"/>
            </a:br>
            <a:r>
              <a:rPr lang="es-AR" b="1" dirty="0" smtClean="0">
                <a:effectLst>
                  <a:outerShdw blurRad="38100" dist="38100" dir="2700000" algn="tl">
                    <a:srgbClr val="000000">
                      <a:alpha val="43137"/>
                    </a:srgbClr>
                  </a:outerShdw>
                </a:effectLst>
              </a:rPr>
              <a:t>4. Los padres y en su caso los tutores, tienen derecho a que sus hijos o pupilos reciban la educación religiosa y moral que esté de acuerdo con sus propias convicciones.</a:t>
            </a:r>
            <a:endParaRPr lang="es-AR" sz="9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369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3200" b="1" dirty="0"/>
              <a:t>5 El amor se regocija con la verdad: </a:t>
            </a:r>
            <a:r>
              <a:rPr lang="es-AR" sz="3200" b="1" dirty="0" smtClean="0"/>
              <a:t>porqué </a:t>
            </a:r>
            <a:r>
              <a:rPr lang="es-AR" sz="3200" b="1" dirty="0"/>
              <a:t>no es aceptable la teoría de género.</a:t>
            </a:r>
          </a:p>
        </p:txBody>
      </p:sp>
      <p:sp>
        <p:nvSpPr>
          <p:cNvPr id="4" name="3 Marcador de contenido"/>
          <p:cNvSpPr>
            <a:spLocks noGrp="1"/>
          </p:cNvSpPr>
          <p:nvPr>
            <p:ph idx="1"/>
          </p:nvPr>
        </p:nvSpPr>
        <p:spPr>
          <a:xfrm>
            <a:off x="457200" y="1200151"/>
            <a:ext cx="8229600" cy="2837700"/>
          </a:xfrm>
          <a:prstGeom prst="rect">
            <a:avLst/>
          </a:prstGeom>
          <a:noFill/>
        </p:spPr>
        <p:txBody>
          <a:bodyPr wrap="square" lIns="91440" tIns="45720" rIns="91440" bIns="45720">
            <a:spAutoFit/>
          </a:bodyPr>
          <a:lstStyle/>
          <a:p>
            <a:pPr marL="0" indent="0">
              <a:buNone/>
            </a:pPr>
            <a:r>
              <a:rPr lang="es-AR" sz="2400" b="1" dirty="0" smtClean="0">
                <a:ln w="10541" cmpd="sng">
                  <a:solidFill>
                    <a:schemeClr val="accent1">
                      <a:shade val="88000"/>
                      <a:satMod val="110000"/>
                    </a:schemeClr>
                  </a:solidFill>
                  <a:prstDash val="solid"/>
                </a:ln>
                <a:latin typeface="Arial" pitchFamily="34" charset="0"/>
                <a:cs typeface="Arial" pitchFamily="34" charset="0"/>
              </a:rPr>
              <a:t>Aspectos filosóficos:</a:t>
            </a:r>
          </a:p>
          <a:p>
            <a:pPr marL="0" indent="0">
              <a:buNone/>
            </a:pPr>
            <a:endParaRPr lang="es-AR" sz="2400" b="1" dirty="0">
              <a:ln w="10541" cmpd="sng">
                <a:solidFill>
                  <a:schemeClr val="accent1">
                    <a:shade val="88000"/>
                    <a:satMod val="110000"/>
                  </a:schemeClr>
                </a:solidFill>
                <a:prstDash val="solid"/>
              </a:ln>
              <a:latin typeface="Arial" pitchFamily="34" charset="0"/>
              <a:cs typeface="Arial" pitchFamily="34" charset="0"/>
            </a:endParaRPr>
          </a:p>
          <a:p>
            <a:pPr marL="0" indent="0" algn="r">
              <a:buNone/>
            </a:pPr>
            <a:r>
              <a:rPr lang="es-AR" sz="4400" dirty="0"/>
              <a:t>El </a:t>
            </a:r>
            <a:r>
              <a:rPr lang="es-AR" sz="4400" b="1" dirty="0"/>
              <a:t>dualismo antropológico </a:t>
            </a:r>
            <a:r>
              <a:rPr lang="es-AR" sz="4400" dirty="0"/>
              <a:t>que contradice la experiencia cotidiana.</a:t>
            </a:r>
          </a:p>
          <a:p>
            <a:endParaRPr lang="es-AR" sz="2400" b="1" dirty="0" smtClean="0">
              <a:ln w="10541" cmpd="sng">
                <a:solidFill>
                  <a:schemeClr val="accent1">
                    <a:shade val="88000"/>
                    <a:satMod val="110000"/>
                  </a:schemeClr>
                </a:solidFill>
                <a:prstDash val="solid"/>
              </a:ln>
              <a:latin typeface="Arial" pitchFamily="34" charset="0"/>
              <a:cs typeface="Arial" pitchFamily="34" charset="0"/>
            </a:endParaRPr>
          </a:p>
        </p:txBody>
      </p:sp>
    </p:spTree>
    <p:extLst>
      <p:ext uri="{BB962C8B-B14F-4D97-AF65-F5344CB8AC3E}">
        <p14:creationId xmlns:p14="http://schemas.microsoft.com/office/powerpoint/2010/main" val="231188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64050" y="1126150"/>
            <a:ext cx="7936011" cy="3231654"/>
          </a:xfrm>
          <a:prstGeom prst="rect">
            <a:avLst/>
          </a:prstGeom>
          <a:noFill/>
        </p:spPr>
        <p:txBody>
          <a:bodyPr wrap="square" lIns="91440" tIns="45720" rIns="91440" bIns="45720">
            <a:spAutoFit/>
          </a:bodyPr>
          <a:lstStyle/>
          <a:p>
            <a:r>
              <a:rPr lang="es-AR" sz="3200" b="1" dirty="0" smtClean="0">
                <a:ln w="10541" cmpd="sng">
                  <a:solidFill>
                    <a:schemeClr val="accent1">
                      <a:shade val="88000"/>
                      <a:satMod val="110000"/>
                    </a:schemeClr>
                  </a:solidFill>
                  <a:prstDash val="solid"/>
                </a:ln>
                <a:latin typeface="Arial" pitchFamily="34" charset="0"/>
                <a:cs typeface="Arial" pitchFamily="34" charset="0"/>
              </a:rPr>
              <a:t>Aspectos psicológicos</a:t>
            </a:r>
          </a:p>
          <a:p>
            <a:endParaRPr lang="es-AR" sz="3200" b="1" dirty="0">
              <a:ln w="10541" cmpd="sng">
                <a:solidFill>
                  <a:schemeClr val="accent1">
                    <a:shade val="88000"/>
                    <a:satMod val="110000"/>
                  </a:schemeClr>
                </a:solidFill>
                <a:prstDash val="solid"/>
              </a:ln>
              <a:latin typeface="Arial" pitchFamily="34" charset="0"/>
              <a:cs typeface="Arial" pitchFamily="34" charset="0"/>
            </a:endParaRPr>
          </a:p>
          <a:p>
            <a:pPr algn="r"/>
            <a:r>
              <a:rPr lang="es-AR" sz="5400" dirty="0"/>
              <a:t>El camino sin retorno de la </a:t>
            </a:r>
            <a:r>
              <a:rPr lang="es-AR" sz="5400" b="1" dirty="0"/>
              <a:t>“autopercepción”</a:t>
            </a:r>
            <a:endParaRPr lang="es-AR" sz="5400" dirty="0"/>
          </a:p>
          <a:p>
            <a:endParaRPr lang="es-AR" sz="3200" b="1" dirty="0" smtClean="0">
              <a:ln w="10541" cmpd="sng">
                <a:solidFill>
                  <a:schemeClr val="accent1">
                    <a:shade val="88000"/>
                    <a:satMod val="110000"/>
                  </a:schemeClr>
                </a:solidFill>
                <a:prstDash val="solid"/>
              </a:ln>
              <a:latin typeface="Arial" pitchFamily="34" charset="0"/>
              <a:cs typeface="Arial" pitchFamily="34" charset="0"/>
            </a:endParaRPr>
          </a:p>
        </p:txBody>
      </p:sp>
      <p:sp>
        <p:nvSpPr>
          <p:cNvPr id="2" name="1 Título"/>
          <p:cNvSpPr>
            <a:spLocks noGrp="1"/>
          </p:cNvSpPr>
          <p:nvPr>
            <p:ph type="title"/>
          </p:nvPr>
        </p:nvSpPr>
        <p:spPr/>
        <p:txBody>
          <a:bodyPr>
            <a:noAutofit/>
          </a:bodyPr>
          <a:lstStyle/>
          <a:p>
            <a:r>
              <a:rPr lang="es-AR" sz="3200" b="1" dirty="0"/>
              <a:t>5 El amor se regocija con la verdad: </a:t>
            </a:r>
            <a:r>
              <a:rPr lang="es-AR" sz="3200" b="1" dirty="0" smtClean="0"/>
              <a:t>porqué </a:t>
            </a:r>
            <a:r>
              <a:rPr lang="es-AR" sz="3200" b="1" dirty="0"/>
              <a:t>no es aceptable la teoría de género.</a:t>
            </a:r>
          </a:p>
        </p:txBody>
      </p:sp>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106" r="29768" b="7292"/>
          <a:stretch/>
        </p:blipFill>
        <p:spPr bwMode="auto">
          <a:xfrm>
            <a:off x="1264341" y="85871"/>
            <a:ext cx="6302494" cy="496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693" t="9814" r="28706" b="6014"/>
          <a:stretch/>
        </p:blipFill>
        <p:spPr bwMode="auto">
          <a:xfrm>
            <a:off x="395536" y="0"/>
            <a:ext cx="7261753" cy="5083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3299" t="9543" r="15977"/>
          <a:stretch/>
        </p:blipFill>
        <p:spPr bwMode="auto">
          <a:xfrm>
            <a:off x="674246" y="133672"/>
            <a:ext cx="6983043" cy="5021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4933" r="24900" b="18871"/>
          <a:stretch/>
        </p:blipFill>
        <p:spPr bwMode="auto">
          <a:xfrm>
            <a:off x="662684" y="-60026"/>
            <a:ext cx="8024791" cy="5216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256" r="24918" b="2666"/>
          <a:stretch/>
        </p:blipFill>
        <p:spPr bwMode="auto">
          <a:xfrm>
            <a:off x="674246" y="-86747"/>
            <a:ext cx="7249640" cy="5270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833" r="29722"/>
          <a:stretch/>
        </p:blipFill>
        <p:spPr bwMode="auto">
          <a:xfrm>
            <a:off x="1264341" y="-60026"/>
            <a:ext cx="5935428" cy="5259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8479" r="10758"/>
          <a:stretch/>
        </p:blipFill>
        <p:spPr bwMode="auto">
          <a:xfrm>
            <a:off x="1242221" y="-96314"/>
            <a:ext cx="7445254" cy="5182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27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3200" b="1" dirty="0"/>
              <a:t>5 El amor se regocija con la verdad: </a:t>
            </a:r>
            <a:r>
              <a:rPr lang="es-AR" sz="3200" b="1" dirty="0" smtClean="0"/>
              <a:t>porqué </a:t>
            </a:r>
            <a:r>
              <a:rPr lang="es-AR" sz="3200" b="1" dirty="0"/>
              <a:t>no es aceptable la teoría de género.</a:t>
            </a:r>
          </a:p>
        </p:txBody>
      </p:sp>
      <p:sp>
        <p:nvSpPr>
          <p:cNvPr id="4" name="3 Marcador de contenido"/>
          <p:cNvSpPr>
            <a:spLocks noGrp="1"/>
          </p:cNvSpPr>
          <p:nvPr>
            <p:ph idx="1"/>
          </p:nvPr>
        </p:nvSpPr>
        <p:spPr>
          <a:xfrm>
            <a:off x="457200" y="1200151"/>
            <a:ext cx="8229600" cy="2837700"/>
          </a:xfrm>
          <a:prstGeom prst="rect">
            <a:avLst/>
          </a:prstGeom>
          <a:noFill/>
        </p:spPr>
        <p:txBody>
          <a:bodyPr wrap="square" lIns="91440" tIns="45720" rIns="91440" bIns="45720">
            <a:spAutoFit/>
          </a:bodyPr>
          <a:lstStyle/>
          <a:p>
            <a:pPr marL="0" indent="0">
              <a:buNone/>
            </a:pPr>
            <a:r>
              <a:rPr lang="es-AR" sz="2400" b="1" dirty="0" smtClean="0">
                <a:ln w="10541" cmpd="sng">
                  <a:solidFill>
                    <a:schemeClr val="accent1">
                      <a:shade val="88000"/>
                      <a:satMod val="110000"/>
                    </a:schemeClr>
                  </a:solidFill>
                  <a:prstDash val="solid"/>
                </a:ln>
                <a:latin typeface="Arial" pitchFamily="34" charset="0"/>
                <a:cs typeface="Arial" pitchFamily="34" charset="0"/>
              </a:rPr>
              <a:t>Aspectos médicos y psiquiátricos</a:t>
            </a:r>
          </a:p>
          <a:p>
            <a:pPr marL="0" indent="0">
              <a:buNone/>
            </a:pPr>
            <a:endParaRPr lang="es-AR" sz="2400" b="1" dirty="0">
              <a:ln w="10541" cmpd="sng">
                <a:solidFill>
                  <a:schemeClr val="accent1">
                    <a:shade val="88000"/>
                    <a:satMod val="110000"/>
                  </a:schemeClr>
                </a:solidFill>
                <a:prstDash val="solid"/>
              </a:ln>
              <a:latin typeface="Arial" pitchFamily="34" charset="0"/>
              <a:cs typeface="Arial" pitchFamily="34" charset="0"/>
            </a:endParaRPr>
          </a:p>
          <a:p>
            <a:pPr marL="0" indent="0" algn="r">
              <a:buNone/>
            </a:pPr>
            <a:r>
              <a:rPr lang="es-AR" sz="4400" dirty="0" smtClean="0"/>
              <a:t>El rechazo de la genética, embriología y neurociencias</a:t>
            </a:r>
            <a:endParaRPr lang="es-AR" sz="4400" dirty="0"/>
          </a:p>
          <a:p>
            <a:endParaRPr lang="es-AR" sz="2400" b="1" dirty="0" smtClean="0">
              <a:ln w="10541" cmpd="sng">
                <a:solidFill>
                  <a:schemeClr val="accent1">
                    <a:shade val="88000"/>
                    <a:satMod val="110000"/>
                  </a:schemeClr>
                </a:solidFill>
                <a:prstDash val="solid"/>
              </a:ln>
              <a:latin typeface="Arial" pitchFamily="34" charset="0"/>
              <a:cs typeface="Arial" pitchFamily="34" charset="0"/>
            </a:endParaRPr>
          </a:p>
        </p:txBody>
      </p:sp>
      <p:pic>
        <p:nvPicPr>
          <p:cNvPr id="5"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8040" t="-1" r="7419" b="60490"/>
          <a:stretch/>
        </p:blipFill>
        <p:spPr bwMode="auto">
          <a:xfrm>
            <a:off x="0" y="1203598"/>
            <a:ext cx="9144000" cy="2598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rot="19939110">
            <a:off x="1300511" y="958354"/>
            <a:ext cx="6106473" cy="2646878"/>
          </a:xfrm>
          <a:prstGeom prst="rect">
            <a:avLst/>
          </a:prstGeom>
          <a:noFill/>
        </p:spPr>
        <p:txBody>
          <a:bodyPr wrap="square" lIns="91440" tIns="45720" rIns="91440" bIns="45720">
            <a:spAutoFit/>
          </a:bodyPr>
          <a:lstStyle/>
          <a:p>
            <a:pPr algn="ctr"/>
            <a:r>
              <a:rPr lang="es-ES" sz="16600" b="1" dirty="0" smtClean="0">
                <a:ln w="1905"/>
                <a:solidFill>
                  <a:srgbClr val="FF0000"/>
                </a:solidFill>
                <a:effectLst>
                  <a:innerShdw blurRad="69850" dist="43180" dir="5400000">
                    <a:srgbClr val="000000">
                      <a:alpha val="65000"/>
                    </a:srgbClr>
                  </a:innerShdw>
                </a:effectLst>
              </a:rPr>
              <a:t>Falso</a:t>
            </a:r>
            <a:endParaRPr lang="es-ES" sz="5400" b="1" dirty="0">
              <a:ln w="1905"/>
              <a:solidFill>
                <a:srgbClr val="FF0000"/>
              </a:solidFill>
              <a:effectLst>
                <a:innerShdw blurRad="69850" dist="43180" dir="5400000">
                  <a:srgbClr val="000000">
                    <a:alpha val="65000"/>
                  </a:srgbClr>
                </a:innerShdw>
              </a:effectLst>
            </a:endParaRPr>
          </a:p>
        </p:txBody>
      </p:sp>
      <p:pic>
        <p:nvPicPr>
          <p:cNvPr id="1026" name="Picture 2" descr="C:\Users\Bangho\Documents\2019\Libro género\1454950923_576258_1454953251_noticia_norm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0"/>
            <a:ext cx="8890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Bangho\Documents\2019\Libro género\Entrada-del-espermatozoide-en-el-óvulo-para-la-fecundac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8650"/>
            <a:ext cx="91440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Bangho\Documents\2019\Libro género\semana-8-embarazo-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995" y="0"/>
            <a:ext cx="776200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p:cNvPicPr>
            <a:picLocks noChangeAspect="1" noChangeArrowheads="1"/>
          </p:cNvPicPr>
          <p:nvPr/>
        </p:nvPicPr>
        <p:blipFill rotWithShape="1">
          <a:blip r:embed="rId6">
            <a:extLst>
              <a:ext uri="{28A0092B-C50C-407E-A947-70E740481C1C}">
                <a14:useLocalDpi xmlns:a14="http://schemas.microsoft.com/office/drawing/2010/main" val="0"/>
              </a:ext>
            </a:extLst>
          </a:blip>
          <a:srcRect l="8350" t="38123" r="7110" b="16361"/>
          <a:stretch/>
        </p:blipFill>
        <p:spPr bwMode="auto">
          <a:xfrm>
            <a:off x="77330" y="1323731"/>
            <a:ext cx="9066670" cy="27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339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3200" b="1" dirty="0"/>
              <a:t>5 El amor se regocija con la verdad: </a:t>
            </a:r>
            <a:r>
              <a:rPr lang="es-AR" sz="3200" b="1" dirty="0" smtClean="0"/>
              <a:t>porqué </a:t>
            </a:r>
            <a:r>
              <a:rPr lang="es-AR" sz="3200" b="1" dirty="0"/>
              <a:t>no es aceptable la teoría de género.</a:t>
            </a:r>
          </a:p>
        </p:txBody>
      </p:sp>
      <p:sp>
        <p:nvSpPr>
          <p:cNvPr id="4" name="3 Marcador de contenido"/>
          <p:cNvSpPr>
            <a:spLocks noGrp="1"/>
          </p:cNvSpPr>
          <p:nvPr>
            <p:ph idx="1"/>
          </p:nvPr>
        </p:nvSpPr>
        <p:spPr>
          <a:xfrm>
            <a:off x="457200" y="1200151"/>
            <a:ext cx="8229600" cy="3514808"/>
          </a:xfrm>
          <a:prstGeom prst="rect">
            <a:avLst/>
          </a:prstGeom>
          <a:noFill/>
        </p:spPr>
        <p:txBody>
          <a:bodyPr wrap="square" lIns="91440" tIns="45720" rIns="91440" bIns="45720">
            <a:spAutoFit/>
          </a:bodyPr>
          <a:lstStyle/>
          <a:p>
            <a:pPr marL="0" indent="0">
              <a:buNone/>
            </a:pPr>
            <a:r>
              <a:rPr lang="es-AR" sz="2400" b="1" dirty="0" smtClean="0">
                <a:ln w="10541" cmpd="sng">
                  <a:solidFill>
                    <a:schemeClr val="accent1">
                      <a:shade val="88000"/>
                      <a:satMod val="110000"/>
                    </a:schemeClr>
                  </a:solidFill>
                  <a:prstDash val="solid"/>
                </a:ln>
                <a:latin typeface="Arial" pitchFamily="34" charset="0"/>
                <a:cs typeface="Arial" pitchFamily="34" charset="0"/>
              </a:rPr>
              <a:t>Aspectos médicos y psiquiátricos</a:t>
            </a:r>
          </a:p>
          <a:p>
            <a:pPr marL="0" indent="0">
              <a:buNone/>
            </a:pPr>
            <a:endParaRPr lang="es-AR" sz="2400" b="1" dirty="0">
              <a:ln w="10541" cmpd="sng">
                <a:solidFill>
                  <a:schemeClr val="accent1">
                    <a:shade val="88000"/>
                    <a:satMod val="110000"/>
                  </a:schemeClr>
                </a:solidFill>
                <a:prstDash val="solid"/>
              </a:ln>
              <a:latin typeface="Arial" pitchFamily="34" charset="0"/>
              <a:cs typeface="Arial" pitchFamily="34" charset="0"/>
            </a:endParaRPr>
          </a:p>
          <a:p>
            <a:pPr marL="0" indent="0" algn="r">
              <a:buNone/>
            </a:pPr>
            <a:r>
              <a:rPr lang="es-AR" sz="4400" dirty="0" smtClean="0"/>
              <a:t>La negación de los problemas reales de salud física y mental originados por el cambio de sexo.</a:t>
            </a:r>
            <a:endParaRPr lang="es-AR" sz="4400" dirty="0"/>
          </a:p>
          <a:p>
            <a:endParaRPr lang="es-AR" sz="2400" b="1" dirty="0" smtClean="0">
              <a:ln w="10541" cmpd="sng">
                <a:solidFill>
                  <a:schemeClr val="accent1">
                    <a:shade val="88000"/>
                    <a:satMod val="110000"/>
                  </a:schemeClr>
                </a:solidFill>
                <a:prstDash val="solid"/>
              </a:ln>
              <a:latin typeface="Arial" pitchFamily="34" charset="0"/>
              <a:cs typeface="Arial" pitchFamily="34" charset="0"/>
            </a:endParaRPr>
          </a:p>
        </p:txBody>
      </p:sp>
      <p:pic>
        <p:nvPicPr>
          <p:cNvPr id="5" name="Picture 3" descr="C:\Users\Bangho\Documents\2019\Colegio\Noviazgo\AmericanColP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003" y="-58557"/>
            <a:ext cx="5478255" cy="530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33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3200" b="1" dirty="0"/>
              <a:t>5 El amor se regocija con la verdad: </a:t>
            </a:r>
            <a:r>
              <a:rPr lang="es-AR" sz="3200" b="1" dirty="0" smtClean="0"/>
              <a:t>porqué </a:t>
            </a:r>
            <a:r>
              <a:rPr lang="es-AR" sz="3200" b="1" dirty="0"/>
              <a:t>no es aceptable la teoría de género.</a:t>
            </a:r>
          </a:p>
        </p:txBody>
      </p:sp>
      <p:sp>
        <p:nvSpPr>
          <p:cNvPr id="4" name="3 Marcador de contenido"/>
          <p:cNvSpPr>
            <a:spLocks noGrp="1"/>
          </p:cNvSpPr>
          <p:nvPr>
            <p:ph idx="1"/>
          </p:nvPr>
        </p:nvSpPr>
        <p:spPr>
          <a:xfrm>
            <a:off x="457200" y="1200151"/>
            <a:ext cx="8229600" cy="3071610"/>
          </a:xfrm>
          <a:prstGeom prst="rect">
            <a:avLst/>
          </a:prstGeom>
          <a:noFill/>
        </p:spPr>
        <p:txBody>
          <a:bodyPr wrap="square" lIns="91440" tIns="45720" rIns="91440" bIns="45720">
            <a:spAutoFit/>
          </a:bodyPr>
          <a:lstStyle/>
          <a:p>
            <a:pPr marL="0" indent="0">
              <a:buNone/>
            </a:pPr>
            <a:r>
              <a:rPr lang="es-AR" sz="2400" b="1" dirty="0" smtClean="0">
                <a:ln w="10541" cmpd="sng">
                  <a:solidFill>
                    <a:schemeClr val="accent1">
                      <a:shade val="88000"/>
                      <a:satMod val="110000"/>
                    </a:schemeClr>
                  </a:solidFill>
                  <a:prstDash val="solid"/>
                </a:ln>
                <a:latin typeface="Arial" pitchFamily="34" charset="0"/>
                <a:cs typeface="Arial" pitchFamily="34" charset="0"/>
              </a:rPr>
              <a:t>Aspectos educativos</a:t>
            </a:r>
          </a:p>
          <a:p>
            <a:pPr marL="0" indent="0">
              <a:buNone/>
            </a:pPr>
            <a:endParaRPr lang="es-AR" sz="2400" b="1" dirty="0">
              <a:ln w="10541" cmpd="sng">
                <a:solidFill>
                  <a:schemeClr val="accent1">
                    <a:shade val="88000"/>
                    <a:satMod val="110000"/>
                  </a:schemeClr>
                </a:solidFill>
                <a:prstDash val="solid"/>
              </a:ln>
              <a:latin typeface="Arial" pitchFamily="34" charset="0"/>
              <a:cs typeface="Arial" pitchFamily="34" charset="0"/>
            </a:endParaRPr>
          </a:p>
          <a:p>
            <a:pPr marL="0" indent="0" algn="r">
              <a:buNone/>
            </a:pPr>
            <a:r>
              <a:rPr lang="es-AR" sz="4400" dirty="0" smtClean="0"/>
              <a:t>Aceptar a las personas adultas en sus diferencias</a:t>
            </a:r>
            <a:r>
              <a:rPr lang="es-AR" sz="4400" b="1" dirty="0" smtClean="0"/>
              <a:t>, sí; </a:t>
            </a:r>
            <a:r>
              <a:rPr lang="es-AR" sz="4400" dirty="0" smtClean="0"/>
              <a:t>promover y celebrar la diversidad, </a:t>
            </a:r>
            <a:r>
              <a:rPr lang="es-AR" sz="4400" b="1" dirty="0" smtClean="0"/>
              <a:t>no</a:t>
            </a:r>
            <a:endParaRPr lang="es-AR" sz="2400" b="1" dirty="0" smtClean="0">
              <a:ln w="10541" cmpd="sng">
                <a:solidFill>
                  <a:schemeClr val="accent1">
                    <a:shade val="88000"/>
                    <a:satMod val="110000"/>
                  </a:schemeClr>
                </a:solidFill>
                <a:prstDash val="solid"/>
              </a:ln>
              <a:latin typeface="Arial" pitchFamily="34" charset="0"/>
              <a:cs typeface="Arial" pitchFamily="34" charset="0"/>
            </a:endParaRPr>
          </a:p>
        </p:txBody>
      </p:sp>
      <p:pic>
        <p:nvPicPr>
          <p:cNvPr id="5" name="Picture 2" descr="C:\Users\Bangho\Documents\2019\Colegio\Noviazgo\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53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6. </a:t>
            </a:r>
            <a:r>
              <a:rPr lang="es-AR" b="1" dirty="0"/>
              <a:t>La antropología bíblica y su</a:t>
            </a:r>
            <a:br>
              <a:rPr lang="es-AR" b="1" dirty="0"/>
            </a:br>
            <a:r>
              <a:rPr lang="es-AR" b="1" dirty="0"/>
              <a:t>actualidad</a:t>
            </a:r>
          </a:p>
        </p:txBody>
      </p:sp>
      <p:sp>
        <p:nvSpPr>
          <p:cNvPr id="3" name="2 Marcador de contenido"/>
          <p:cNvSpPr>
            <a:spLocks noGrp="1"/>
          </p:cNvSpPr>
          <p:nvPr>
            <p:ph idx="1"/>
          </p:nvPr>
        </p:nvSpPr>
        <p:spPr/>
        <p:txBody>
          <a:bodyPr/>
          <a:lstStyle/>
          <a:p>
            <a:endParaRPr lang="es-AR"/>
          </a:p>
        </p:txBody>
      </p:sp>
      <p:pic>
        <p:nvPicPr>
          <p:cNvPr id="4" name="Picture 3" descr="C:\Users\Bangho\Documents\2019\Colegio\Noviazgo\el-rostro-de-jesus.jpg"/>
          <p:cNvPicPr>
            <a:picLocks noChangeAspect="1" noChangeArrowheads="1"/>
          </p:cNvPicPr>
          <p:nvPr/>
        </p:nvPicPr>
        <p:blipFill rotWithShape="1">
          <a:blip r:embed="rId2">
            <a:extLst>
              <a:ext uri="{28A0092B-C50C-407E-A947-70E740481C1C}">
                <a14:useLocalDpi xmlns:a14="http://schemas.microsoft.com/office/drawing/2010/main" val="0"/>
              </a:ext>
            </a:extLst>
          </a:blip>
          <a:srcRect l="-1326" t="18905" r="1326" b="40178"/>
          <a:stretch/>
        </p:blipFill>
        <p:spPr bwMode="auto">
          <a:xfrm>
            <a:off x="-108520" y="0"/>
            <a:ext cx="9454111" cy="5157797"/>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a:extLst/>
        </p:spPr>
      </p:pic>
      <p:pic>
        <p:nvPicPr>
          <p:cNvPr id="5" name="Picture 3" descr="C:\Users\Bangho\Documents\2019\Colegio\Noviazgo\el-rostro-de-jesus.jpg"/>
          <p:cNvPicPr>
            <a:picLocks noChangeAspect="1" noChangeArrowheads="1"/>
          </p:cNvPicPr>
          <p:nvPr/>
        </p:nvPicPr>
        <p:blipFill rotWithShape="1">
          <a:blip r:embed="rId2">
            <a:extLst>
              <a:ext uri="{28A0092B-C50C-407E-A947-70E740481C1C}">
                <a14:useLocalDpi xmlns:a14="http://schemas.microsoft.com/office/drawing/2010/main" val="0"/>
              </a:ext>
            </a:extLst>
          </a:blip>
          <a:srcRect l="29745" t="18905" r="9920" b="54902"/>
          <a:stretch/>
        </p:blipFill>
        <p:spPr bwMode="auto">
          <a:xfrm>
            <a:off x="-7725" y="-37108"/>
            <a:ext cx="9252520" cy="5355752"/>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69782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6. </a:t>
            </a:r>
            <a:r>
              <a:rPr lang="es-AR" b="1" dirty="0"/>
              <a:t>La antropología bíblica y su</a:t>
            </a:r>
            <a:br>
              <a:rPr lang="es-AR" b="1" dirty="0"/>
            </a:br>
            <a:r>
              <a:rPr lang="es-AR" b="1" dirty="0"/>
              <a:t>actualidad</a:t>
            </a:r>
          </a:p>
        </p:txBody>
      </p:sp>
      <p:sp>
        <p:nvSpPr>
          <p:cNvPr id="6" name="5 Marcador de contenido"/>
          <p:cNvSpPr>
            <a:spLocks noGrp="1"/>
          </p:cNvSpPr>
          <p:nvPr>
            <p:ph idx="1"/>
          </p:nvPr>
        </p:nvSpPr>
        <p:spPr>
          <a:xfrm>
            <a:off x="107504" y="1200151"/>
            <a:ext cx="8856984" cy="3527119"/>
          </a:xfrm>
          <a:prstGeom prst="rect">
            <a:avLst/>
          </a:prstGeom>
          <a:noFill/>
        </p:spPr>
        <p:txBody>
          <a:bodyPr wrap="square" lIns="91440" tIns="45720" rIns="91440" bIns="45720">
            <a:spAutoFit/>
          </a:bodyPr>
          <a:lstStyle/>
          <a:p>
            <a:pPr marL="0" indent="0" algn="r">
              <a:buNone/>
            </a:pPr>
            <a:r>
              <a:rPr lang="es-AR" sz="3100" b="1" dirty="0" smtClean="0">
                <a:ln w="10541" cmpd="sng">
                  <a:solidFill>
                    <a:schemeClr val="accent1">
                      <a:shade val="88000"/>
                      <a:satMod val="110000"/>
                    </a:schemeClr>
                  </a:solidFill>
                  <a:prstDash val="solid"/>
                </a:ln>
                <a:latin typeface="Arial" pitchFamily="34" charset="0"/>
                <a:cs typeface="Arial" pitchFamily="34" charset="0"/>
              </a:rPr>
              <a:t>«</a:t>
            </a:r>
            <a:r>
              <a:rPr lang="es-AR" sz="3100" dirty="0" smtClean="0"/>
              <a:t>¿</a:t>
            </a:r>
            <a:r>
              <a:rPr lang="es-AR" sz="3100" dirty="0"/>
              <a:t>No han leído ustedes que el Creador, desde el principio, </a:t>
            </a:r>
            <a:r>
              <a:rPr lang="es-AR" sz="3100" b="1" i="1" dirty="0"/>
              <a:t>los hizo varón y mujer</a:t>
            </a:r>
            <a:r>
              <a:rPr lang="es-AR" sz="3100" dirty="0"/>
              <a:t>; y que dijo: "Por eso, el hombre dejará a su </a:t>
            </a:r>
            <a:r>
              <a:rPr lang="es-AR" sz="3100" b="1" dirty="0"/>
              <a:t>padre</a:t>
            </a:r>
            <a:r>
              <a:rPr lang="es-AR" sz="3100" dirty="0"/>
              <a:t> y a su </a:t>
            </a:r>
            <a:r>
              <a:rPr lang="es-AR" sz="3100" b="1" dirty="0"/>
              <a:t>madre</a:t>
            </a:r>
            <a:r>
              <a:rPr lang="es-AR" sz="3100" dirty="0"/>
              <a:t> para unirse a su </a:t>
            </a:r>
            <a:r>
              <a:rPr lang="es-AR" sz="3100" b="1" dirty="0"/>
              <a:t>mujer</a:t>
            </a:r>
            <a:r>
              <a:rPr lang="es-AR" sz="3100" dirty="0"/>
              <a:t>, y los dos no serán sino una sola carne</a:t>
            </a:r>
            <a:r>
              <a:rPr lang="es-AR" sz="3100" dirty="0" smtClean="0"/>
              <a:t>"?</a:t>
            </a:r>
          </a:p>
          <a:p>
            <a:pPr marL="0" indent="0" algn="r">
              <a:buNone/>
            </a:pPr>
            <a:r>
              <a:rPr lang="es-AR" sz="3100" dirty="0" smtClean="0"/>
              <a:t>De </a:t>
            </a:r>
            <a:r>
              <a:rPr lang="es-AR" sz="3100" dirty="0"/>
              <a:t>manera que ya no son dos, sino una sola carne. Que el hombre no separe lo que Dios ha unido». (Mt 19, 4-6</a:t>
            </a:r>
            <a:r>
              <a:rPr lang="es-AR" sz="3100" dirty="0" smtClean="0"/>
              <a:t>)</a:t>
            </a:r>
            <a:endParaRPr lang="es-AR" sz="3100" b="1" dirty="0" smtClean="0">
              <a:ln w="10541" cmpd="sng">
                <a:solidFill>
                  <a:schemeClr val="accent1">
                    <a:shade val="88000"/>
                    <a:satMod val="110000"/>
                  </a:schemeClr>
                </a:solidFill>
                <a:prstDash val="solid"/>
              </a:ln>
              <a:latin typeface="Arial" pitchFamily="34" charset="0"/>
              <a:cs typeface="Arial" pitchFamily="34" charset="0"/>
            </a:endParaRPr>
          </a:p>
        </p:txBody>
      </p:sp>
    </p:spTree>
    <p:extLst>
      <p:ext uri="{BB962C8B-B14F-4D97-AF65-F5344CB8AC3E}">
        <p14:creationId xmlns:p14="http://schemas.microsoft.com/office/powerpoint/2010/main" val="41034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6. </a:t>
            </a:r>
            <a:r>
              <a:rPr lang="es-AR" b="1" dirty="0"/>
              <a:t>La antropología bíblica y su</a:t>
            </a:r>
            <a:br>
              <a:rPr lang="es-AR" b="1" dirty="0"/>
            </a:br>
            <a:r>
              <a:rPr lang="es-AR" b="1" dirty="0"/>
              <a:t>actualidad</a:t>
            </a:r>
          </a:p>
        </p:txBody>
      </p:sp>
      <p:sp>
        <p:nvSpPr>
          <p:cNvPr id="6" name="5 Marcador de contenido"/>
          <p:cNvSpPr>
            <a:spLocks noGrp="1"/>
          </p:cNvSpPr>
          <p:nvPr>
            <p:ph idx="1"/>
          </p:nvPr>
        </p:nvSpPr>
        <p:spPr>
          <a:xfrm>
            <a:off x="107504" y="1200151"/>
            <a:ext cx="8856984" cy="2308324"/>
          </a:xfrm>
          <a:prstGeom prst="rect">
            <a:avLst/>
          </a:prstGeom>
          <a:noFill/>
        </p:spPr>
        <p:txBody>
          <a:bodyPr wrap="square" lIns="91440" tIns="45720" rIns="91440" bIns="45720">
            <a:spAutoFit/>
          </a:bodyPr>
          <a:lstStyle/>
          <a:p>
            <a:pPr marL="0" indent="0" algn="r">
              <a:buNone/>
            </a:pPr>
            <a:r>
              <a:rPr lang="es-AR" sz="4800" b="1" dirty="0" smtClean="0">
                <a:ln w="10541" cmpd="sng">
                  <a:solidFill>
                    <a:schemeClr val="accent1">
                      <a:shade val="88000"/>
                      <a:satMod val="110000"/>
                    </a:schemeClr>
                  </a:solidFill>
                  <a:prstDash val="solid"/>
                </a:ln>
                <a:latin typeface="Arial" pitchFamily="34" charset="0"/>
                <a:cs typeface="Arial" pitchFamily="34" charset="0"/>
              </a:rPr>
              <a:t>«Los creó a imagen de Dios, los creó varón y mujer» (</a:t>
            </a:r>
            <a:r>
              <a:rPr lang="es-AR" sz="4800" b="1" dirty="0" err="1" smtClean="0">
                <a:ln w="10541" cmpd="sng">
                  <a:solidFill>
                    <a:schemeClr val="accent1">
                      <a:shade val="88000"/>
                      <a:satMod val="110000"/>
                    </a:schemeClr>
                  </a:solidFill>
                  <a:prstDash val="solid"/>
                </a:ln>
                <a:latin typeface="Arial" pitchFamily="34" charset="0"/>
                <a:cs typeface="Arial" pitchFamily="34" charset="0"/>
              </a:rPr>
              <a:t>Gn</a:t>
            </a:r>
            <a:r>
              <a:rPr lang="es-AR" sz="4800" b="1" dirty="0" smtClean="0">
                <a:ln w="10541" cmpd="sng">
                  <a:solidFill>
                    <a:schemeClr val="accent1">
                      <a:shade val="88000"/>
                      <a:satMod val="110000"/>
                    </a:schemeClr>
                  </a:solidFill>
                  <a:prstDash val="solid"/>
                </a:ln>
                <a:latin typeface="Arial" pitchFamily="34" charset="0"/>
                <a:cs typeface="Arial" pitchFamily="34" charset="0"/>
              </a:rPr>
              <a:t> 1, 27)</a:t>
            </a:r>
          </a:p>
        </p:txBody>
      </p:sp>
    </p:spTree>
    <p:extLst>
      <p:ext uri="{BB962C8B-B14F-4D97-AF65-F5344CB8AC3E}">
        <p14:creationId xmlns:p14="http://schemas.microsoft.com/office/powerpoint/2010/main" val="137601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6. </a:t>
            </a:r>
            <a:r>
              <a:rPr lang="es-AR" b="1" dirty="0"/>
              <a:t>La antropología bíblica y su</a:t>
            </a:r>
            <a:br>
              <a:rPr lang="es-AR" b="1" dirty="0"/>
            </a:br>
            <a:r>
              <a:rPr lang="es-AR" b="1" dirty="0"/>
              <a:t>actualidad</a:t>
            </a:r>
          </a:p>
        </p:txBody>
      </p:sp>
      <p:pic>
        <p:nvPicPr>
          <p:cNvPr id="5" name="Picture 2" descr="C:\Users\Bangho\Documents\2019\Licenciatura\Antropología\Unidad 3\Papa-Francisco.jpg"/>
          <p:cNvPicPr>
            <a:picLocks noChangeAspect="1" noChangeArrowheads="1"/>
          </p:cNvPicPr>
          <p:nvPr/>
        </p:nvPicPr>
        <p:blipFill rotWithShape="1">
          <a:blip r:embed="rId2">
            <a:extLst>
              <a:ext uri="{28A0092B-C50C-407E-A947-70E740481C1C}">
                <a14:useLocalDpi xmlns:a14="http://schemas.microsoft.com/office/drawing/2010/main" val="0"/>
              </a:ext>
            </a:extLst>
          </a:blip>
          <a:srcRect r="16181" b="25815"/>
          <a:stretch/>
        </p:blipFill>
        <p:spPr bwMode="auto">
          <a:xfrm>
            <a:off x="0" y="-18315"/>
            <a:ext cx="9144000" cy="5388601"/>
          </a:xfrm>
          <a:prstGeom prst="rect">
            <a:avLst/>
          </a:prstGeom>
          <a:noFill/>
          <a:extLst>
            <a:ext uri="{909E8E84-426E-40DD-AFC4-6F175D3DCCD1}">
              <a14:hiddenFill xmlns:a14="http://schemas.microsoft.com/office/drawing/2010/main">
                <a:solidFill>
                  <a:srgbClr val="FFFFFF"/>
                </a:solidFill>
              </a14:hiddenFill>
            </a:ext>
          </a:extLst>
        </p:spPr>
      </p:pic>
      <p:sp>
        <p:nvSpPr>
          <p:cNvPr id="7" name="2 Marcador de contenido"/>
          <p:cNvSpPr txBox="1">
            <a:spLocks/>
          </p:cNvSpPr>
          <p:nvPr/>
        </p:nvSpPr>
        <p:spPr>
          <a:xfrm>
            <a:off x="107504" y="188640"/>
            <a:ext cx="6984776" cy="49548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AR" sz="2800" b="1" dirty="0" smtClean="0">
                <a:solidFill>
                  <a:schemeClr val="bg1"/>
                </a:solidFill>
              </a:rPr>
              <a:t>«Una cosa es </a:t>
            </a:r>
            <a:r>
              <a:rPr lang="es-AR" sz="2800" b="1" u="sng" dirty="0" smtClean="0">
                <a:solidFill>
                  <a:schemeClr val="bg1"/>
                </a:solidFill>
              </a:rPr>
              <a:t>comprender la fragilidad humana</a:t>
            </a:r>
            <a:r>
              <a:rPr lang="es-AR" sz="2800" b="1" dirty="0" smtClean="0">
                <a:solidFill>
                  <a:schemeClr val="bg1"/>
                </a:solidFill>
              </a:rPr>
              <a:t> o la complejidad de la vida, y otra cosa es </a:t>
            </a:r>
            <a:r>
              <a:rPr lang="es-AR" sz="2800" b="1" u="sng" dirty="0" smtClean="0">
                <a:solidFill>
                  <a:schemeClr val="bg1"/>
                </a:solidFill>
              </a:rPr>
              <a:t>aceptar ideologías que pretenden partir en dos los aspectos inseparables de la realidad</a:t>
            </a:r>
            <a:r>
              <a:rPr lang="es-AR" sz="2800" b="1" dirty="0" smtClean="0">
                <a:solidFill>
                  <a:schemeClr val="bg1"/>
                </a:solidFill>
                <a:effectLst>
                  <a:outerShdw blurRad="38100" dist="38100" dir="2700000" algn="tl">
                    <a:srgbClr val="000000">
                      <a:alpha val="43137"/>
                    </a:srgbClr>
                  </a:outerShdw>
                </a:effectLst>
              </a:rPr>
              <a:t>. </a:t>
            </a:r>
          </a:p>
          <a:p>
            <a:pPr marL="0" indent="0">
              <a:buFont typeface="Arial" pitchFamily="34" charset="0"/>
              <a:buNone/>
            </a:pPr>
            <a:r>
              <a:rPr lang="es-AR" sz="2800" b="1" dirty="0" smtClean="0">
                <a:solidFill>
                  <a:schemeClr val="bg1"/>
                </a:solidFill>
                <a:effectLst>
                  <a:outerShdw blurRad="38100" dist="38100" dir="2700000" algn="tl">
                    <a:srgbClr val="000000">
                      <a:alpha val="43137"/>
                    </a:srgbClr>
                  </a:outerShdw>
                </a:effectLst>
              </a:rPr>
              <a:t>No caigamos en el pecado de pretender sustituir al Creador. </a:t>
            </a:r>
          </a:p>
          <a:p>
            <a:pPr marL="0" indent="0">
              <a:buFont typeface="Arial" pitchFamily="34" charset="0"/>
              <a:buNone/>
            </a:pPr>
            <a:r>
              <a:rPr lang="es-AR" sz="2800" b="1" dirty="0" smtClean="0">
                <a:solidFill>
                  <a:schemeClr val="bg1"/>
                </a:solidFill>
              </a:rPr>
              <a:t>Somos creaturas, no somos omnipotentes. Lo creado nos precede y debe ser recibido como don.»</a:t>
            </a:r>
          </a:p>
          <a:p>
            <a:pPr marL="0" indent="0" algn="r">
              <a:buFont typeface="Arial" pitchFamily="34" charset="0"/>
              <a:buNone/>
            </a:pPr>
            <a:r>
              <a:rPr lang="es-AR" sz="2800" b="1" dirty="0" err="1" smtClean="0">
                <a:solidFill>
                  <a:schemeClr val="bg1"/>
                </a:solidFill>
              </a:rPr>
              <a:t>Amoris</a:t>
            </a:r>
            <a:r>
              <a:rPr lang="es-AR" sz="2800" b="1" dirty="0" smtClean="0">
                <a:solidFill>
                  <a:schemeClr val="bg1"/>
                </a:solidFill>
              </a:rPr>
              <a:t> </a:t>
            </a:r>
            <a:r>
              <a:rPr lang="es-AR" sz="2800" b="1" dirty="0" err="1" smtClean="0">
                <a:solidFill>
                  <a:schemeClr val="bg1"/>
                </a:solidFill>
              </a:rPr>
              <a:t>Laetitia</a:t>
            </a:r>
            <a:r>
              <a:rPr lang="es-AR" sz="2800" b="1" dirty="0" smtClean="0">
                <a:solidFill>
                  <a:schemeClr val="bg1"/>
                </a:solidFill>
              </a:rPr>
              <a:t> n° 56</a:t>
            </a:r>
            <a:endParaRPr lang="es-AR" sz="2800" b="1" dirty="0">
              <a:solidFill>
                <a:schemeClr val="bg1"/>
              </a:solidFill>
            </a:endParaRPr>
          </a:p>
        </p:txBody>
      </p:sp>
    </p:spTree>
    <p:extLst>
      <p:ext uri="{BB962C8B-B14F-4D97-AF65-F5344CB8AC3E}">
        <p14:creationId xmlns:p14="http://schemas.microsoft.com/office/powerpoint/2010/main" val="1417633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Bangho\Documents\2019\Licenciatura\Psicología y familia\Unidad 4\Ppt de los compañeros\foto_0000000120170619094516.jpg"/>
          <p:cNvPicPr>
            <a:picLocks noChangeAspect="1" noChangeArrowheads="1"/>
          </p:cNvPicPr>
          <p:nvPr/>
        </p:nvPicPr>
        <p:blipFill rotWithShape="1">
          <a:blip r:embed="rId2">
            <a:extLst>
              <a:ext uri="{28A0092B-C50C-407E-A947-70E740481C1C}">
                <a14:useLocalDpi xmlns:a14="http://schemas.microsoft.com/office/drawing/2010/main" val="0"/>
              </a:ext>
            </a:extLst>
          </a:blip>
          <a:srcRect r="26067"/>
          <a:stretch/>
        </p:blipFill>
        <p:spPr bwMode="auto">
          <a:xfrm>
            <a:off x="-2196752" y="771550"/>
            <a:ext cx="6300160" cy="5681022"/>
          </a:xfrm>
          <a:prstGeom prst="ellipse">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8" name="2 Marcador de contenido"/>
          <p:cNvSpPr>
            <a:spLocks noGrp="1"/>
          </p:cNvSpPr>
          <p:nvPr>
            <p:ph idx="1"/>
          </p:nvPr>
        </p:nvSpPr>
        <p:spPr>
          <a:xfrm>
            <a:off x="2699792" y="188640"/>
            <a:ext cx="6264696" cy="6669360"/>
          </a:xfrm>
        </p:spPr>
        <p:txBody>
          <a:bodyPr>
            <a:normAutofit/>
          </a:bodyPr>
          <a:lstStyle/>
          <a:p>
            <a:pPr marL="0" indent="0" algn="ctr">
              <a:buNone/>
            </a:pPr>
            <a:r>
              <a:rPr lang="es-AR" sz="2400" dirty="0" smtClean="0">
                <a:effectLst>
                  <a:outerShdw blurRad="38100" dist="38100" dir="2700000" algn="tl">
                    <a:srgbClr val="000000">
                      <a:alpha val="43137"/>
                    </a:srgbClr>
                  </a:outerShdw>
                </a:effectLst>
              </a:rPr>
              <a:t>"</a:t>
            </a:r>
            <a:r>
              <a:rPr lang="es-AR" sz="2400" dirty="0">
                <a:effectLst>
                  <a:outerShdw blurRad="38100" dist="38100" dir="2700000" algn="tl">
                    <a:srgbClr val="000000">
                      <a:alpha val="43137"/>
                    </a:srgbClr>
                  </a:outerShdw>
                </a:effectLst>
              </a:rPr>
              <a:t>No seamos ingenuos: no se trata de una simple lucha política; es la pretensión destructiva al plan de Dios. No se trata de un mero proyecto legislativo (éste es sólo el instrumento) sino de una "movida" del padre de la mentira que pretende confundir y engañar a los hijos de Dios Aquí también está la envida del Demonio, por la que entró el pecado en el mundo, que arteramente pretende destruir la imagen de Dios: hombre y mujer que reciben el mandato de crecer, multiplicarse y dominar la tierra"</a:t>
            </a:r>
          </a:p>
          <a:p>
            <a:pPr marL="0" indent="0" algn="r">
              <a:buNone/>
            </a:pPr>
            <a:r>
              <a:rPr lang="es-AR" sz="2400" dirty="0" err="1" smtClean="0"/>
              <a:t>Card</a:t>
            </a:r>
            <a:r>
              <a:rPr lang="es-AR" sz="2400" dirty="0" smtClean="0"/>
              <a:t>. </a:t>
            </a:r>
            <a:r>
              <a:rPr lang="es-AR" sz="2400" dirty="0" err="1" smtClean="0"/>
              <a:t>Bergoglio</a:t>
            </a:r>
            <a:r>
              <a:rPr lang="es-AR" sz="2400" dirty="0" smtClean="0"/>
              <a:t>, 2010</a:t>
            </a:r>
          </a:p>
        </p:txBody>
      </p:sp>
    </p:spTree>
    <p:extLst>
      <p:ext uri="{BB962C8B-B14F-4D97-AF65-F5344CB8AC3E}">
        <p14:creationId xmlns:p14="http://schemas.microsoft.com/office/powerpoint/2010/main" val="3532051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8. </a:t>
            </a:r>
            <a:r>
              <a:rPr lang="es-AR" b="1" dirty="0"/>
              <a:t>¿Qué podemos hacer? </a:t>
            </a:r>
            <a:r>
              <a:rPr lang="es-AR" b="1" dirty="0" smtClean="0"/>
              <a:t>Pistas educativas</a:t>
            </a:r>
            <a:r>
              <a:rPr lang="es-AR" b="1" dirty="0"/>
              <a:t>, cívicas y espirituales</a:t>
            </a:r>
          </a:p>
        </p:txBody>
      </p:sp>
      <p:pic>
        <p:nvPicPr>
          <p:cNvPr id="4098" name="Picture 2" descr="C:\Users\Bangho\Documents\2019\Libro género\golia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4" y="0"/>
            <a:ext cx="898238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Bangho\Documents\2019\Libro género\1_zgC8cvU3Gr86ak4-Bo6tJA.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1831"/>
            <a:ext cx="9144000" cy="3759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47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contenido"/>
          <p:cNvSpPr>
            <a:spLocks noGrp="1"/>
          </p:cNvSpPr>
          <p:nvPr>
            <p:ph idx="1"/>
          </p:nvPr>
        </p:nvSpPr>
        <p:spPr/>
        <p:txBody>
          <a:bodyPr>
            <a:normAutofit/>
          </a:bodyPr>
          <a:lstStyle/>
          <a:p>
            <a:pPr marL="0" indent="0" algn="ctr">
              <a:buNone/>
            </a:pPr>
            <a:r>
              <a:rPr lang="es-AR" sz="6000" b="1" i="1" dirty="0"/>
              <a:t>L</a:t>
            </a:r>
            <a:r>
              <a:rPr lang="es-AR" sz="6000" b="1" i="1" dirty="0" smtClean="0"/>
              <a:t>a </a:t>
            </a:r>
            <a:r>
              <a:rPr lang="es-AR" sz="6000" b="1" i="1" dirty="0"/>
              <a:t>ideología de género va a caer por sí sola, porque es </a:t>
            </a:r>
            <a:r>
              <a:rPr lang="es-AR" sz="6000" b="1" i="1" dirty="0">
                <a:solidFill>
                  <a:srgbClr val="FF0000"/>
                </a:solidFill>
              </a:rPr>
              <a:t>falsa</a:t>
            </a:r>
            <a:endParaRPr lang="es-AR" sz="6000" dirty="0">
              <a:solidFill>
                <a:srgbClr val="FF0000"/>
              </a:solidFill>
            </a:endParaRPr>
          </a:p>
        </p:txBody>
      </p:sp>
      <p:sp>
        <p:nvSpPr>
          <p:cNvPr id="3" name="1 Título"/>
          <p:cNvSpPr>
            <a:spLocks noGrp="1"/>
          </p:cNvSpPr>
          <p:nvPr>
            <p:ph type="title"/>
          </p:nvPr>
        </p:nvSpPr>
        <p:spPr>
          <a:xfrm>
            <a:off x="457200" y="205979"/>
            <a:ext cx="8229600" cy="857250"/>
          </a:xfrm>
        </p:spPr>
        <p:txBody>
          <a:bodyPr>
            <a:normAutofit fontScale="90000"/>
          </a:bodyPr>
          <a:lstStyle/>
          <a:p>
            <a:r>
              <a:rPr lang="es-AR" b="1" dirty="0" smtClean="0"/>
              <a:t>8. </a:t>
            </a:r>
            <a:r>
              <a:rPr lang="es-AR" b="1" dirty="0"/>
              <a:t>¿Qué podemos hacer? </a:t>
            </a:r>
            <a:r>
              <a:rPr lang="es-AR" b="1" dirty="0" smtClean="0"/>
              <a:t>Pistas educativas</a:t>
            </a:r>
            <a:r>
              <a:rPr lang="es-AR" b="1" dirty="0"/>
              <a:t>, cívicas y espirituales</a:t>
            </a:r>
          </a:p>
        </p:txBody>
      </p:sp>
    </p:spTree>
    <p:extLst>
      <p:ext uri="{BB962C8B-B14F-4D97-AF65-F5344CB8AC3E}">
        <p14:creationId xmlns:p14="http://schemas.microsoft.com/office/powerpoint/2010/main" val="106744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b="1" dirty="0" smtClean="0">
                <a:effectLst>
                  <a:outerShdw blurRad="38100" dist="38100" dir="2700000" algn="tl">
                    <a:srgbClr val="000000">
                      <a:alpha val="43137"/>
                    </a:srgbClr>
                  </a:outerShdw>
                </a:effectLst>
              </a:rPr>
              <a:t>«No tengan miedo»</a:t>
            </a:r>
            <a:endParaRPr lang="es-AR" b="1" dirty="0">
              <a:effectLst>
                <a:outerShdw blurRad="38100" dist="38100" dir="2700000" algn="tl">
                  <a:srgbClr val="000000">
                    <a:alpha val="43137"/>
                  </a:srgbClr>
                </a:outerShdw>
              </a:effectLst>
            </a:endParaRPr>
          </a:p>
        </p:txBody>
      </p:sp>
      <p:grpSp>
        <p:nvGrpSpPr>
          <p:cNvPr id="8" name="7 Grupo"/>
          <p:cNvGrpSpPr/>
          <p:nvPr/>
        </p:nvGrpSpPr>
        <p:grpSpPr>
          <a:xfrm>
            <a:off x="0" y="-151768"/>
            <a:ext cx="9289032" cy="5312851"/>
            <a:chOff x="164398" y="1137753"/>
            <a:chExt cx="8974518" cy="5406052"/>
          </a:xfrm>
        </p:grpSpPr>
        <p:grpSp>
          <p:nvGrpSpPr>
            <p:cNvPr id="6" name="5 Grupo"/>
            <p:cNvGrpSpPr/>
            <p:nvPr/>
          </p:nvGrpSpPr>
          <p:grpSpPr>
            <a:xfrm>
              <a:off x="164398" y="1137753"/>
              <a:ext cx="8974518" cy="5400600"/>
              <a:chOff x="164398" y="1137753"/>
              <a:chExt cx="8974518" cy="5400600"/>
            </a:xfrm>
          </p:grpSpPr>
          <p:pic>
            <p:nvPicPr>
              <p:cNvPr id="1026" name="Picture 2" descr="C:\Users\Bangho\Documents\2019\Licenciatura\Fotos de mis compañeros\TS-Eliot.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8728" b="21749"/>
              <a:stretch/>
            </p:blipFill>
            <p:spPr bwMode="auto">
              <a:xfrm>
                <a:off x="164398" y="1137753"/>
                <a:ext cx="8974518" cy="5400600"/>
              </a:xfrm>
              <a:prstGeom prst="rect">
                <a:avLst/>
              </a:prstGeom>
              <a:noFill/>
              <a:extLst>
                <a:ext uri="{909E8E84-426E-40DD-AFC4-6F175D3DCCD1}">
                  <a14:hiddenFill xmlns:a14="http://schemas.microsoft.com/office/drawing/2010/main">
                    <a:solidFill>
                      <a:srgbClr val="FFFFFF"/>
                    </a:solidFill>
                  </a14:hiddenFill>
                </a:ext>
              </a:extLst>
            </p:spPr>
          </p:pic>
          <p:sp>
            <p:nvSpPr>
              <p:cNvPr id="5" name="2 Marcador de contenido"/>
              <p:cNvSpPr txBox="1">
                <a:spLocks/>
              </p:cNvSpPr>
              <p:nvPr/>
            </p:nvSpPr>
            <p:spPr>
              <a:xfrm>
                <a:off x="3256962" y="1361494"/>
                <a:ext cx="5707538" cy="4965504"/>
              </a:xfrm>
              <a:prstGeom prst="rect">
                <a:avLst/>
              </a:prstGeom>
            </p:spPr>
            <p:txBody>
              <a:bodyPr vert="horz">
                <a:normAutofit fontScale="85000" lnSpcReduction="20000"/>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r">
                  <a:buFont typeface="Wingdings 2"/>
                  <a:buNone/>
                </a:pPr>
                <a:r>
                  <a:rPr lang="es-AR" sz="3100" cap="small" dirty="0" smtClean="0">
                    <a:latin typeface="Berlin Sans FB" pitchFamily="34" charset="0"/>
                  </a:rPr>
                  <a:t>"El mundo está forjando el experimento de intentar formar una mentalidad civilizada pero no-cristiana. </a:t>
                </a:r>
              </a:p>
              <a:p>
                <a:pPr marL="0" indent="0" algn="r">
                  <a:buFont typeface="Wingdings 2"/>
                  <a:buNone/>
                </a:pPr>
                <a:r>
                  <a:rPr lang="es-AR" sz="3100" cap="small" dirty="0" smtClean="0">
                    <a:latin typeface="Berlin Sans FB" pitchFamily="34" charset="0"/>
                  </a:rPr>
                  <a:t>El experimento va a fallar; pero tenemos que tener mucha paciencia esperando su colapso y, mientras tanto, debemos recuperar el tiempo, de modo que la Fe pueda mantenerse viva a través de los años oscuros que nos esperan; debemos renovar y reconstruir la civilización y salvar el mundo del suicidio" </a:t>
                </a:r>
                <a:r>
                  <a:rPr lang="es-AR" sz="3100" b="1" cap="small" dirty="0" smtClean="0">
                    <a:effectLst>
                      <a:outerShdw blurRad="139700" dist="88900" dir="4200000" algn="ctr" rotWithShape="0">
                        <a:schemeClr val="bg1"/>
                      </a:outerShdw>
                    </a:effectLst>
                    <a:latin typeface="Berlin Sans FB Demi" pitchFamily="34" charset="0"/>
                  </a:rPr>
                  <a:t/>
                </a:r>
                <a:br>
                  <a:rPr lang="es-AR" sz="3100" b="1" cap="small" dirty="0" smtClean="0">
                    <a:effectLst>
                      <a:outerShdw blurRad="139700" dist="88900" dir="4200000" algn="ctr" rotWithShape="0">
                        <a:schemeClr val="bg1"/>
                      </a:outerShdw>
                    </a:effectLst>
                    <a:latin typeface="Berlin Sans FB Demi" pitchFamily="34" charset="0"/>
                  </a:rPr>
                </a:br>
                <a:endParaRPr lang="es-AR" sz="3100" b="1" cap="small" dirty="0" smtClean="0">
                  <a:effectLst>
                    <a:outerShdw blurRad="139700" dist="88900" dir="4200000" algn="ctr" rotWithShape="0">
                      <a:schemeClr val="bg1"/>
                    </a:outerShdw>
                  </a:effectLst>
                  <a:latin typeface="Berlin Sans FB Demi" pitchFamily="34" charset="0"/>
                </a:endParaRPr>
              </a:p>
              <a:p>
                <a:pPr marL="0" indent="0" algn="r">
                  <a:buFont typeface="Wingdings 2"/>
                  <a:buNone/>
                </a:pPr>
                <a:r>
                  <a:rPr lang="es-AR" sz="2800" b="1" dirty="0" smtClean="0">
                    <a:effectLst>
                      <a:outerShdw blurRad="190500" dir="2700000" sx="101000" sy="101000" algn="tl" rotWithShape="0">
                        <a:schemeClr val="bg1"/>
                      </a:outerShdw>
                    </a:effectLst>
                  </a:rPr>
                  <a:t>T. S. </a:t>
                </a:r>
                <a:r>
                  <a:rPr lang="es-AR" sz="2800" b="1" dirty="0" err="1" smtClean="0">
                    <a:effectLst>
                      <a:outerShdw blurRad="190500" dir="2700000" sx="101000" sy="101000" algn="tl" rotWithShape="0">
                        <a:schemeClr val="bg1"/>
                      </a:outerShdw>
                    </a:effectLst>
                  </a:rPr>
                  <a:t>Elliot</a:t>
                </a:r>
                <a:r>
                  <a:rPr lang="es-AR" sz="2800" b="1" dirty="0" smtClean="0">
                    <a:effectLst>
                      <a:outerShdw blurRad="190500" dir="2700000" sx="101000" sy="101000" algn="tl" rotWithShape="0">
                        <a:schemeClr val="bg1"/>
                      </a:outerShdw>
                    </a:effectLst>
                  </a:rPr>
                  <a:t>, 1931</a:t>
                </a:r>
              </a:p>
              <a:p>
                <a:endParaRPr lang="es-AR" dirty="0" smtClean="0"/>
              </a:p>
              <a:p>
                <a:endParaRPr lang="es-AR" dirty="0"/>
              </a:p>
            </p:txBody>
          </p:sp>
        </p:grpSp>
        <p:sp>
          <p:nvSpPr>
            <p:cNvPr id="7" name="6 Rectángulo"/>
            <p:cNvSpPr/>
            <p:nvPr/>
          </p:nvSpPr>
          <p:spPr>
            <a:xfrm>
              <a:off x="1809503" y="6156012"/>
              <a:ext cx="2956570" cy="387793"/>
            </a:xfrm>
            <a:prstGeom prst="rect">
              <a:avLst/>
            </a:prstGeom>
          </p:spPr>
          <p:txBody>
            <a:bodyPr wrap="none">
              <a:spAutoFit/>
            </a:bodyPr>
            <a:lstStyle/>
            <a:p>
              <a:r>
                <a:rPr lang="es-AR" dirty="0">
                  <a:solidFill>
                    <a:schemeClr val="bg1"/>
                  </a:solidFill>
                  <a:latin typeface="Berlin Sans FB" pitchFamily="34" charset="0"/>
                </a:rPr>
                <a:t>facebook.com/</a:t>
              </a:r>
              <a:r>
                <a:rPr lang="es-AR" dirty="0" err="1">
                  <a:solidFill>
                    <a:schemeClr val="bg1"/>
                  </a:solidFill>
                  <a:latin typeface="Berlin Sans FB" pitchFamily="34" charset="0"/>
                </a:rPr>
                <a:t>padreleandrobonnin</a:t>
              </a:r>
              <a:r>
                <a:rPr lang="es-AR" dirty="0">
                  <a:solidFill>
                    <a:schemeClr val="bg1"/>
                  </a:solidFill>
                  <a:latin typeface="Berlin Sans FB" pitchFamily="34" charset="0"/>
                </a:rPr>
                <a:t>/</a:t>
              </a:r>
            </a:p>
          </p:txBody>
        </p:sp>
      </p:grpSp>
    </p:spTree>
    <p:extLst>
      <p:ext uri="{BB962C8B-B14F-4D97-AF65-F5344CB8AC3E}">
        <p14:creationId xmlns:p14="http://schemas.microsoft.com/office/powerpoint/2010/main" val="27272199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771800" y="-344574"/>
            <a:ext cx="6372200" cy="55503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AR"/>
          </a:p>
        </p:txBody>
      </p:sp>
      <p:sp>
        <p:nvSpPr>
          <p:cNvPr id="2" name="1 Título"/>
          <p:cNvSpPr>
            <a:spLocks noGrp="1"/>
          </p:cNvSpPr>
          <p:nvPr>
            <p:ph type="title"/>
          </p:nvPr>
        </p:nvSpPr>
        <p:spPr>
          <a:xfrm>
            <a:off x="-708773" y="171450"/>
            <a:ext cx="8534400" cy="569214"/>
          </a:xfrm>
        </p:spPr>
        <p:txBody>
          <a:bodyPr>
            <a:normAutofit fontScale="90000"/>
          </a:bodyPr>
          <a:lstStyle/>
          <a:p>
            <a:r>
              <a:rPr lang="es-AR" b="1" dirty="0" smtClean="0">
                <a:effectLst>
                  <a:outerShdw blurRad="38100" dist="38100" dir="2700000" algn="tl">
                    <a:srgbClr val="000000">
                      <a:alpha val="43137"/>
                    </a:srgbClr>
                  </a:outerShdw>
                </a:effectLst>
              </a:rPr>
              <a:t>«No tengan miedo»</a:t>
            </a:r>
            <a:endParaRPr lang="es-AR" b="1" dirty="0">
              <a:effectLst>
                <a:outerShdw blurRad="38100" dist="38100" dir="2700000" algn="tl">
                  <a:srgbClr val="000000">
                    <a:alpha val="43137"/>
                  </a:srgbClr>
                </a:outerShdw>
              </a:effectLst>
            </a:endParaRPr>
          </a:p>
        </p:txBody>
      </p:sp>
      <p:pic>
        <p:nvPicPr>
          <p:cNvPr id="1027" name="Picture 3" descr="C:\Users\Bangho\Documents\2019\Licenciatura\Fotos de mis compañeros\cq5dam.thumbnail.cropped.1500.844.jpe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25803"/>
          <a:stretch/>
        </p:blipFill>
        <p:spPr bwMode="auto">
          <a:xfrm>
            <a:off x="-396552" y="-5420"/>
            <a:ext cx="6984776" cy="5148920"/>
          </a:xfrm>
          <a:prstGeom prst="rect">
            <a:avLst/>
          </a:prstGeom>
          <a:noFill/>
          <a:extLst>
            <a:ext uri="{909E8E84-426E-40DD-AFC4-6F175D3DCCD1}">
              <a14:hiddenFill xmlns:a14="http://schemas.microsoft.com/office/drawing/2010/main">
                <a:solidFill>
                  <a:srgbClr val="FFFFFF"/>
                </a:solidFill>
              </a14:hiddenFill>
            </a:ext>
          </a:extLst>
        </p:spPr>
      </p:pic>
      <p:sp>
        <p:nvSpPr>
          <p:cNvPr id="9" name="2 Marcador de contenido"/>
          <p:cNvSpPr txBox="1">
            <a:spLocks/>
          </p:cNvSpPr>
          <p:nvPr/>
        </p:nvSpPr>
        <p:spPr>
          <a:xfrm>
            <a:off x="2771800" y="71484"/>
            <a:ext cx="6192688" cy="5308579"/>
          </a:xfrm>
          <a:prstGeom prst="rect">
            <a:avLst/>
          </a:prstGeom>
          <a:solidFill>
            <a:srgbClr val="0D0D0D">
              <a:alpha val="63922"/>
            </a:srgbClr>
          </a:solidFill>
          <a:effectLst>
            <a:softEdge rad="317500"/>
          </a:effectLst>
        </p:spPr>
        <p:txBody>
          <a:bodyPr vert="horz">
            <a:no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r">
              <a:buNone/>
            </a:pPr>
            <a:r>
              <a:rPr lang="es-AR" sz="2200" b="1" cap="small" dirty="0" smtClean="0">
                <a:solidFill>
                  <a:schemeClr val="bg1"/>
                </a:solidFill>
                <a:effectLst>
                  <a:outerShdw blurRad="38100" dist="38100" dir="2700000" algn="tl">
                    <a:srgbClr val="000000">
                      <a:alpha val="43137"/>
                    </a:srgbClr>
                  </a:outerShdw>
                </a:effectLst>
              </a:rPr>
              <a:t>«El </a:t>
            </a:r>
            <a:r>
              <a:rPr lang="es-AR" sz="2200" b="1" cap="small" dirty="0">
                <a:solidFill>
                  <a:schemeClr val="bg1"/>
                </a:solidFill>
                <a:effectLst>
                  <a:outerShdw blurRad="38100" dist="38100" dir="2700000" algn="tl">
                    <a:srgbClr val="000000">
                      <a:alpha val="43137"/>
                    </a:srgbClr>
                  </a:outerShdw>
                </a:effectLst>
              </a:rPr>
              <a:t>Evangelio de </a:t>
            </a:r>
            <a:r>
              <a:rPr lang="es-AR" sz="2200" b="1" cap="small" dirty="0" smtClean="0">
                <a:solidFill>
                  <a:schemeClr val="bg1"/>
                </a:solidFill>
                <a:effectLst>
                  <a:outerShdw blurRad="38100" dist="38100" dir="2700000" algn="tl">
                    <a:srgbClr val="000000">
                      <a:alpha val="43137"/>
                    </a:srgbClr>
                  </a:outerShdw>
                </a:effectLst>
              </a:rPr>
              <a:t>Jesucristo es </a:t>
            </a:r>
            <a:r>
              <a:rPr lang="es-AR" sz="2200" b="1" cap="small" dirty="0">
                <a:solidFill>
                  <a:schemeClr val="bg1"/>
                </a:solidFill>
                <a:effectLst>
                  <a:outerShdw blurRad="38100" dist="38100" dir="2700000" algn="tl">
                    <a:srgbClr val="000000">
                      <a:alpha val="43137"/>
                    </a:srgbClr>
                  </a:outerShdw>
                </a:effectLst>
              </a:rPr>
              <a:t>simplemente verdad. Y la verdad no envejece. </a:t>
            </a:r>
            <a:endParaRPr lang="es-AR" sz="2200" b="1" cap="small" dirty="0" smtClean="0">
              <a:solidFill>
                <a:schemeClr val="bg1"/>
              </a:solidFill>
              <a:effectLst>
                <a:outerShdw blurRad="38100" dist="38100" dir="2700000" algn="tl">
                  <a:srgbClr val="000000">
                    <a:alpha val="43137"/>
                  </a:srgbClr>
                </a:outerShdw>
              </a:effectLst>
            </a:endParaRPr>
          </a:p>
          <a:p>
            <a:pPr marL="0" indent="0" algn="r">
              <a:buNone/>
            </a:pPr>
            <a:r>
              <a:rPr lang="es-AR" sz="2200" b="1" cap="small" dirty="0" smtClean="0">
                <a:solidFill>
                  <a:schemeClr val="bg1"/>
                </a:solidFill>
                <a:effectLst>
                  <a:outerShdw blurRad="38100" dist="38100" dir="2700000" algn="tl">
                    <a:srgbClr val="000000">
                      <a:alpha val="43137"/>
                    </a:srgbClr>
                  </a:outerShdw>
                </a:effectLst>
              </a:rPr>
              <a:t>Las </a:t>
            </a:r>
            <a:r>
              <a:rPr lang="es-AR" sz="2200" b="1" cap="small" dirty="0">
                <a:solidFill>
                  <a:schemeClr val="bg1"/>
                </a:solidFill>
                <a:effectLst>
                  <a:outerShdw blurRad="38100" dist="38100" dir="2700000" algn="tl">
                    <a:srgbClr val="000000">
                      <a:alpha val="43137"/>
                    </a:srgbClr>
                  </a:outerShdw>
                </a:effectLst>
              </a:rPr>
              <a:t>ideologías tienen un tiempo determinado. Parecen fuertes, irresistibles, pero después de un determinado período se consumen; pierden su fuerza porque carecen de una verdad profunda. Son partículas de verdad, pero al final se consumen. </a:t>
            </a:r>
            <a:endParaRPr lang="es-AR" sz="2200" b="1" cap="small" dirty="0" smtClean="0">
              <a:solidFill>
                <a:schemeClr val="bg1"/>
              </a:solidFill>
              <a:effectLst>
                <a:outerShdw blurRad="38100" dist="38100" dir="2700000" algn="tl">
                  <a:srgbClr val="000000">
                    <a:alpha val="43137"/>
                  </a:srgbClr>
                </a:outerShdw>
              </a:effectLst>
            </a:endParaRPr>
          </a:p>
          <a:p>
            <a:pPr marL="0" indent="0" algn="r">
              <a:buNone/>
            </a:pPr>
            <a:r>
              <a:rPr lang="es-AR" sz="2200" b="1" cap="small" dirty="0" smtClean="0">
                <a:solidFill>
                  <a:schemeClr val="bg1"/>
                </a:solidFill>
                <a:effectLst>
                  <a:outerShdw blurRad="38100" dist="38100" dir="2700000" algn="tl">
                    <a:srgbClr val="000000">
                      <a:alpha val="43137"/>
                    </a:srgbClr>
                  </a:outerShdw>
                </a:effectLst>
              </a:rPr>
              <a:t>En </a:t>
            </a:r>
            <a:r>
              <a:rPr lang="es-AR" sz="2200" b="1" cap="small" dirty="0">
                <a:solidFill>
                  <a:schemeClr val="bg1"/>
                </a:solidFill>
                <a:effectLst>
                  <a:outerShdw blurRad="38100" dist="38100" dir="2700000" algn="tl">
                    <a:srgbClr val="000000">
                      <a:alpha val="43137"/>
                    </a:srgbClr>
                  </a:outerShdw>
                </a:effectLst>
              </a:rPr>
              <a:t>cambio, el evangelio es verdadero, y por lo tanto nunca se consume. En todos los períodos de la historia aparecen sus nuevas dimensiones, aparece en toda su novedad, para responder a las necesidades del corazón y de la razón humana que puede caminar en esta verdad y encontrarse en </a:t>
            </a:r>
            <a:r>
              <a:rPr lang="es-AR" sz="2200" b="1" cap="small" dirty="0" smtClean="0">
                <a:solidFill>
                  <a:schemeClr val="bg1"/>
                </a:solidFill>
                <a:effectLst>
                  <a:outerShdw blurRad="38100" dist="38100" dir="2700000" algn="tl">
                    <a:srgbClr val="000000">
                      <a:alpha val="43137"/>
                    </a:srgbClr>
                  </a:outerShdw>
                </a:effectLst>
              </a:rPr>
              <a:t>ella».</a:t>
            </a:r>
          </a:p>
          <a:p>
            <a:pPr marL="0" indent="0" algn="r">
              <a:buNone/>
            </a:pPr>
            <a:r>
              <a:rPr lang="es-AR" sz="2200" b="1" cap="small" dirty="0" smtClean="0">
                <a:solidFill>
                  <a:schemeClr val="bg1"/>
                </a:solidFill>
                <a:effectLst>
                  <a:outerShdw blurRad="38100" dist="38100" dir="2700000" algn="tl">
                    <a:srgbClr val="000000">
                      <a:alpha val="43137"/>
                    </a:srgbClr>
                  </a:outerShdw>
                </a:effectLst>
              </a:rPr>
              <a:t>BENEDICTO XVI, 2012</a:t>
            </a:r>
            <a:endParaRPr lang="es-AR" sz="2200" b="1" cap="small" dirty="0">
              <a:effectLst>
                <a:outerShdw blurRad="38100" dist="38100" dir="2700000" algn="tl">
                  <a:srgbClr val="000000">
                    <a:alpha val="43137"/>
                  </a:srgbClr>
                </a:outerShdw>
              </a:effectLst>
            </a:endParaRPr>
          </a:p>
        </p:txBody>
      </p:sp>
      <p:sp>
        <p:nvSpPr>
          <p:cNvPr id="4" name="3 Rectángulo"/>
          <p:cNvSpPr/>
          <p:nvPr/>
        </p:nvSpPr>
        <p:spPr>
          <a:xfrm rot="21168083">
            <a:off x="-762597" y="3189"/>
            <a:ext cx="4292502" cy="1323439"/>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4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rush Script MT" pitchFamily="66" charset="0"/>
              </a:rPr>
              <a:t>Razones de mi</a:t>
            </a:r>
          </a:p>
          <a:p>
            <a:pPr algn="ctr"/>
            <a:r>
              <a:rPr lang="es-ES" sz="4000" b="1"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rush Script MT" pitchFamily="66" charset="0"/>
              </a:rPr>
              <a:t>Esperanza</a:t>
            </a:r>
            <a:endParaRPr lang="es-ES" sz="4000" b="1"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rush Script MT" pitchFamily="66" charset="0"/>
            </a:endParaRPr>
          </a:p>
        </p:txBody>
      </p:sp>
    </p:spTree>
    <p:extLst>
      <p:ext uri="{BB962C8B-B14F-4D97-AF65-F5344CB8AC3E}">
        <p14:creationId xmlns:p14="http://schemas.microsoft.com/office/powerpoint/2010/main" val="36260519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contenido"/>
          <p:cNvSpPr>
            <a:spLocks noGrp="1"/>
          </p:cNvSpPr>
          <p:nvPr>
            <p:ph idx="1"/>
          </p:nvPr>
        </p:nvSpPr>
        <p:spPr/>
        <p:txBody>
          <a:bodyPr>
            <a:normAutofit/>
          </a:bodyPr>
          <a:lstStyle/>
          <a:p>
            <a:pPr marL="742950" indent="-742950">
              <a:buFont typeface="+mj-lt"/>
              <a:buAutoNum type="arabicPeriod"/>
            </a:pPr>
            <a:r>
              <a:rPr lang="es-AR" sz="4000" dirty="0" smtClean="0"/>
              <a:t>En el ámbito familiar</a:t>
            </a:r>
          </a:p>
          <a:p>
            <a:pPr marL="742950" indent="-742950">
              <a:buFont typeface="+mj-lt"/>
              <a:buAutoNum type="arabicPeriod"/>
            </a:pPr>
            <a:r>
              <a:rPr lang="es-AR" sz="4000" dirty="0" smtClean="0"/>
              <a:t>En el ámbito cívico</a:t>
            </a:r>
          </a:p>
          <a:p>
            <a:pPr marL="742950" indent="-742950">
              <a:buFont typeface="+mj-lt"/>
              <a:buAutoNum type="arabicPeriod"/>
            </a:pPr>
            <a:r>
              <a:rPr lang="es-AR" sz="4000" dirty="0" smtClean="0"/>
              <a:t>En el ámbito espiritual</a:t>
            </a:r>
            <a:endParaRPr lang="es-AR" sz="4000" dirty="0"/>
          </a:p>
        </p:txBody>
      </p:sp>
      <p:sp>
        <p:nvSpPr>
          <p:cNvPr id="3" name="1 Título"/>
          <p:cNvSpPr>
            <a:spLocks noGrp="1"/>
          </p:cNvSpPr>
          <p:nvPr>
            <p:ph type="title"/>
          </p:nvPr>
        </p:nvSpPr>
        <p:spPr>
          <a:xfrm>
            <a:off x="457200" y="205979"/>
            <a:ext cx="8229600" cy="857250"/>
          </a:xfrm>
        </p:spPr>
        <p:txBody>
          <a:bodyPr>
            <a:normAutofit fontScale="90000"/>
          </a:bodyPr>
          <a:lstStyle/>
          <a:p>
            <a:r>
              <a:rPr lang="es-AR" b="1" dirty="0" smtClean="0"/>
              <a:t>8. </a:t>
            </a:r>
            <a:r>
              <a:rPr lang="es-AR" b="1" dirty="0"/>
              <a:t>¿Qué podemos hacer? </a:t>
            </a:r>
            <a:r>
              <a:rPr lang="es-AR" b="1" dirty="0" smtClean="0"/>
              <a:t>Pistas educativas</a:t>
            </a:r>
            <a:r>
              <a:rPr lang="es-AR" b="1" dirty="0"/>
              <a:t>, cívicas y espirituales</a:t>
            </a:r>
          </a:p>
        </p:txBody>
      </p:sp>
    </p:spTree>
    <p:extLst>
      <p:ext uri="{BB962C8B-B14F-4D97-AF65-F5344CB8AC3E}">
        <p14:creationId xmlns:p14="http://schemas.microsoft.com/office/powerpoint/2010/main" val="149639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457200" y="205979"/>
            <a:ext cx="8229600" cy="857250"/>
          </a:xfrm>
        </p:spPr>
        <p:txBody>
          <a:bodyPr>
            <a:normAutofit fontScale="90000"/>
          </a:bodyPr>
          <a:lstStyle/>
          <a:p>
            <a:r>
              <a:rPr lang="es-AR" b="1" dirty="0" smtClean="0"/>
              <a:t>8. </a:t>
            </a:r>
            <a:r>
              <a:rPr lang="es-AR" b="1" dirty="0"/>
              <a:t>¿Qué podemos hacer? </a:t>
            </a:r>
            <a:r>
              <a:rPr lang="es-AR" b="1" dirty="0" smtClean="0"/>
              <a:t>Pistas educativas</a:t>
            </a:r>
            <a:r>
              <a:rPr lang="es-AR" b="1" dirty="0"/>
              <a:t>, cívicas y espirituales</a:t>
            </a:r>
          </a:p>
        </p:txBody>
      </p:sp>
      <p:sp>
        <p:nvSpPr>
          <p:cNvPr id="4" name="3 Esquina doblada"/>
          <p:cNvSpPr/>
          <p:nvPr/>
        </p:nvSpPr>
        <p:spPr>
          <a:xfrm rot="21134758">
            <a:off x="354848" y="1406389"/>
            <a:ext cx="2051893" cy="167074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600" b="1" dirty="0">
                <a:solidFill>
                  <a:schemeClr val="tx1"/>
                </a:solidFill>
                <a:effectLst>
                  <a:outerShdw blurRad="38100" dist="38100" dir="2700000" algn="tl">
                    <a:srgbClr val="000000">
                      <a:alpha val="43137"/>
                    </a:srgbClr>
                  </a:outerShdw>
                </a:effectLst>
                <a:latin typeface="Corbel Light" pitchFamily="34" charset="0"/>
              </a:rPr>
              <a:t>Vivir el amor conyugal en plenitud</a:t>
            </a:r>
          </a:p>
        </p:txBody>
      </p:sp>
      <p:sp>
        <p:nvSpPr>
          <p:cNvPr id="7" name="6 Esquina doblada"/>
          <p:cNvSpPr/>
          <p:nvPr/>
        </p:nvSpPr>
        <p:spPr>
          <a:xfrm rot="21134758">
            <a:off x="1867016" y="1418293"/>
            <a:ext cx="2051893" cy="1670745"/>
          </a:xfrm>
          <a:prstGeom prst="foldedCorner">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rPr>
              <a:t>Comprender y abrazar la sexualidad de acuerdo al plan de Dios</a:t>
            </a:r>
            <a:endParaRPr lang="es-AR" sz="20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8" name="7 Esquina doblada"/>
          <p:cNvSpPr/>
          <p:nvPr/>
        </p:nvSpPr>
        <p:spPr>
          <a:xfrm rot="21134758">
            <a:off x="3379184" y="1406388"/>
            <a:ext cx="2051893" cy="1670745"/>
          </a:xfrm>
          <a:prstGeom prst="foldedCorner">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900" b="1" dirty="0">
                <a:solidFill>
                  <a:schemeClr val="tx1"/>
                </a:solidFill>
                <a:latin typeface="Century Schoolbook" pitchFamily="18" charset="0"/>
              </a:rPr>
              <a:t>Educar desde nuestra propia realidad, sin perder de vista el ideal</a:t>
            </a:r>
            <a:endParaRPr lang="es-AR" sz="1900" b="1" dirty="0">
              <a:solidFill>
                <a:schemeClr val="tx1"/>
              </a:solidFill>
              <a:effectLst>
                <a:outerShdw blurRad="38100" dist="38100" dir="2700000" algn="tl">
                  <a:srgbClr val="000000">
                    <a:alpha val="43137"/>
                  </a:srgbClr>
                </a:outerShdw>
              </a:effectLst>
              <a:latin typeface="Century Schoolbook" pitchFamily="18" charset="0"/>
            </a:endParaRPr>
          </a:p>
        </p:txBody>
      </p:sp>
      <p:sp>
        <p:nvSpPr>
          <p:cNvPr id="9" name="8 Esquina doblada"/>
          <p:cNvSpPr/>
          <p:nvPr/>
        </p:nvSpPr>
        <p:spPr>
          <a:xfrm rot="21134758">
            <a:off x="5035369" y="1340599"/>
            <a:ext cx="2051893" cy="1670745"/>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Corbel Light" pitchFamily="34" charset="0"/>
              </a:rPr>
              <a:t>Priorizar la educación de los hijos por encima de todas las otras metas loables:</a:t>
            </a:r>
            <a:r>
              <a:rPr lang="es-AR" sz="2000" dirty="0">
                <a:solidFill>
                  <a:schemeClr val="tx1"/>
                </a:solidFill>
                <a:latin typeface="Corbel Light" pitchFamily="34" charset="0"/>
              </a:rPr>
              <a:t> </a:t>
            </a:r>
            <a:endParaRPr lang="es-AR" sz="20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0" name="9 Esquina doblada"/>
          <p:cNvSpPr/>
          <p:nvPr/>
        </p:nvSpPr>
        <p:spPr>
          <a:xfrm rot="21134758">
            <a:off x="6763560" y="1262371"/>
            <a:ext cx="2051893" cy="1670745"/>
          </a:xfrm>
          <a:prstGeom prst="foldedCorner">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rPr>
              <a:t>Asegurar la presencia de las dos figuras, maduras y equilibradas</a:t>
            </a:r>
            <a:endParaRPr lang="es-AR" sz="20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1" name="10 Esquina doblada"/>
          <p:cNvSpPr/>
          <p:nvPr/>
        </p:nvSpPr>
        <p:spPr>
          <a:xfrm rot="592664">
            <a:off x="505476" y="3050666"/>
            <a:ext cx="2051893" cy="1670745"/>
          </a:xfrm>
          <a:prstGeom prst="foldedCorne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1"/>
                </a:solidFill>
              </a:rPr>
              <a:t>Formarse para poder formar</a:t>
            </a:r>
            <a:endParaRPr lang="es-AR" sz="26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2" name="11 Esquina doblada"/>
          <p:cNvSpPr/>
          <p:nvPr/>
        </p:nvSpPr>
        <p:spPr>
          <a:xfrm rot="592664">
            <a:off x="2017644" y="3062570"/>
            <a:ext cx="2051893" cy="1670745"/>
          </a:xfrm>
          <a:prstGeom prst="foldedCorne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Arial" pitchFamily="34" charset="0"/>
                <a:cs typeface="Arial" pitchFamily="34" charset="0"/>
              </a:rPr>
              <a:t>Vivir conscientemente la educación integral de la sexualidad</a:t>
            </a:r>
            <a:endParaRPr lang="es-AR" sz="2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13" name="12 Esquina doblada"/>
          <p:cNvSpPr/>
          <p:nvPr/>
        </p:nvSpPr>
        <p:spPr>
          <a:xfrm rot="592664">
            <a:off x="3529812" y="3050665"/>
            <a:ext cx="2051893" cy="1670745"/>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Arial Narrow" pitchFamily="34" charset="0"/>
              </a:rPr>
              <a:t>Fortalecer en cada hijo su identidad como varones y como mujeres:</a:t>
            </a:r>
            <a:endParaRPr lang="es-AR" sz="2000" b="1" dirty="0">
              <a:solidFill>
                <a:schemeClr val="tx1"/>
              </a:solidFill>
              <a:effectLst>
                <a:outerShdw blurRad="38100" dist="38100" dir="2700000" algn="tl">
                  <a:srgbClr val="000000">
                    <a:alpha val="43137"/>
                  </a:srgbClr>
                </a:outerShdw>
              </a:effectLst>
              <a:latin typeface="Arial Narrow" pitchFamily="34" charset="0"/>
            </a:endParaRPr>
          </a:p>
        </p:txBody>
      </p:sp>
      <p:sp>
        <p:nvSpPr>
          <p:cNvPr id="14" name="13 Esquina doblada"/>
          <p:cNvSpPr/>
          <p:nvPr/>
        </p:nvSpPr>
        <p:spPr>
          <a:xfrm rot="592664">
            <a:off x="5185997" y="2984876"/>
            <a:ext cx="2051893" cy="1670745"/>
          </a:xfrm>
          <a:prstGeom prst="foldedCorner">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latin typeface="Bodoni MT" pitchFamily="18" charset="0"/>
              </a:rPr>
              <a:t>Corregir estereotipos familiares que prolonguen injusticias</a:t>
            </a:r>
            <a:endParaRPr lang="es-AR" sz="2000" b="1" dirty="0">
              <a:solidFill>
                <a:schemeClr val="tx1"/>
              </a:solidFill>
              <a:effectLst>
                <a:outerShdw blurRad="38100" dist="38100" dir="2700000" algn="tl">
                  <a:srgbClr val="000000">
                    <a:alpha val="43137"/>
                  </a:srgbClr>
                </a:outerShdw>
              </a:effectLst>
              <a:latin typeface="Bodoni MT" pitchFamily="18" charset="0"/>
            </a:endParaRPr>
          </a:p>
        </p:txBody>
      </p:sp>
      <p:sp>
        <p:nvSpPr>
          <p:cNvPr id="15" name="14 Esquina doblada"/>
          <p:cNvSpPr/>
          <p:nvPr/>
        </p:nvSpPr>
        <p:spPr>
          <a:xfrm rot="592664">
            <a:off x="6914188" y="2906648"/>
            <a:ext cx="2051893" cy="1670745"/>
          </a:xfrm>
          <a:prstGeom prst="foldedCorne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600" b="1" dirty="0" smtClean="0">
                <a:solidFill>
                  <a:schemeClr val="tx1"/>
                </a:solidFill>
                <a:effectLst>
                  <a:outerShdw blurRad="38100" dist="38100" dir="2700000" algn="tl">
                    <a:srgbClr val="000000">
                      <a:alpha val="43137"/>
                    </a:srgbClr>
                  </a:outerShdw>
                </a:effectLst>
                <a:latin typeface="Corbel Light" pitchFamily="34" charset="0"/>
              </a:rPr>
              <a:t>Proteger la inocencia de los niños</a:t>
            </a:r>
            <a:endParaRPr lang="es-AR" sz="26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6" name="15 Esquina doblada"/>
          <p:cNvSpPr/>
          <p:nvPr/>
        </p:nvSpPr>
        <p:spPr>
          <a:xfrm rot="20407771">
            <a:off x="1867014" y="2014489"/>
            <a:ext cx="2051893" cy="1670745"/>
          </a:xfrm>
          <a:prstGeom prst="foldedCorne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200" b="1" dirty="0">
                <a:solidFill>
                  <a:schemeClr val="tx1"/>
                </a:solidFill>
                <a:latin typeface="Candara Light" pitchFamily="34" charset="0"/>
              </a:rPr>
              <a:t>Educar en el juicio crítico ante las modas y las ideologías</a:t>
            </a:r>
            <a:endParaRPr lang="es-AR" sz="2200" b="1" dirty="0">
              <a:solidFill>
                <a:schemeClr val="tx1"/>
              </a:solidFill>
              <a:effectLst>
                <a:outerShdw blurRad="38100" dist="38100" dir="2700000" algn="tl">
                  <a:srgbClr val="000000">
                    <a:alpha val="43137"/>
                  </a:srgbClr>
                </a:outerShdw>
              </a:effectLst>
              <a:latin typeface="Candara Light" pitchFamily="34" charset="0"/>
            </a:endParaRPr>
          </a:p>
        </p:txBody>
      </p:sp>
      <p:sp>
        <p:nvSpPr>
          <p:cNvPr id="17" name="16 Esquina doblada"/>
          <p:cNvSpPr/>
          <p:nvPr/>
        </p:nvSpPr>
        <p:spPr>
          <a:xfrm rot="1249335">
            <a:off x="4581633" y="2025643"/>
            <a:ext cx="2051893" cy="1670745"/>
          </a:xfrm>
          <a:prstGeom prst="foldedCorne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effectLst>
                  <a:outerShdw blurRad="38100" dist="38100" dir="2700000" algn="tl">
                    <a:srgbClr val="000000">
                      <a:alpha val="43137"/>
                    </a:srgbClr>
                  </a:outerShdw>
                </a:effectLst>
                <a:latin typeface="Corbel Light" pitchFamily="34" charset="0"/>
              </a:rPr>
              <a:t>Educar en la humildad y la aceptación de que no somos omnipotentes</a:t>
            </a:r>
          </a:p>
        </p:txBody>
      </p:sp>
    </p:spTree>
    <p:extLst>
      <p:ext uri="{BB962C8B-B14F-4D97-AF65-F5344CB8AC3E}">
        <p14:creationId xmlns:p14="http://schemas.microsoft.com/office/powerpoint/2010/main" val="141966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457200" y="205979"/>
            <a:ext cx="8229600" cy="857250"/>
          </a:xfrm>
        </p:spPr>
        <p:txBody>
          <a:bodyPr>
            <a:normAutofit fontScale="90000"/>
          </a:bodyPr>
          <a:lstStyle/>
          <a:p>
            <a:r>
              <a:rPr lang="es-AR" b="1" dirty="0" smtClean="0"/>
              <a:t>8. </a:t>
            </a:r>
            <a:r>
              <a:rPr lang="es-AR" b="1" dirty="0"/>
              <a:t>¿Qué podemos hacer? </a:t>
            </a:r>
            <a:r>
              <a:rPr lang="es-AR" b="1" dirty="0" smtClean="0"/>
              <a:t>Pistas educativas</a:t>
            </a:r>
            <a:r>
              <a:rPr lang="es-AR" b="1" dirty="0"/>
              <a:t>, cívicas y espirituales</a:t>
            </a:r>
          </a:p>
        </p:txBody>
      </p:sp>
      <p:sp>
        <p:nvSpPr>
          <p:cNvPr id="4" name="3 Esquina doblada"/>
          <p:cNvSpPr/>
          <p:nvPr/>
        </p:nvSpPr>
        <p:spPr>
          <a:xfrm rot="21134758">
            <a:off x="345630" y="1044953"/>
            <a:ext cx="2051893" cy="2258223"/>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400" b="1" dirty="0" smtClean="0">
              <a:solidFill>
                <a:schemeClr val="tx1"/>
              </a:solidFill>
            </a:endParaRPr>
          </a:p>
          <a:p>
            <a:pPr algn="ctr"/>
            <a:r>
              <a:rPr lang="es-AR" sz="2300" b="1" dirty="0" smtClean="0">
                <a:solidFill>
                  <a:schemeClr val="tx1"/>
                </a:solidFill>
              </a:rPr>
              <a:t>Vincularse </a:t>
            </a:r>
            <a:r>
              <a:rPr lang="es-AR" sz="2300" b="1" dirty="0">
                <a:solidFill>
                  <a:schemeClr val="tx1"/>
                </a:solidFill>
              </a:rPr>
              <a:t>con otras familias de valores similares e ir ampliando el círculo</a:t>
            </a:r>
            <a:endParaRPr lang="es-AR" sz="23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7" name="6 Esquina doblada"/>
          <p:cNvSpPr/>
          <p:nvPr/>
        </p:nvSpPr>
        <p:spPr>
          <a:xfrm rot="21134758">
            <a:off x="1832125" y="903448"/>
            <a:ext cx="2051893" cy="2187955"/>
          </a:xfrm>
          <a:prstGeom prst="foldedCorner">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200" b="1" dirty="0">
                <a:solidFill>
                  <a:schemeClr val="tx1"/>
                </a:solidFill>
              </a:rPr>
              <a:t>Elegir instituciones educativas que respeten sus convicciones</a:t>
            </a:r>
            <a:endParaRPr lang="es-AR" sz="22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8" name="7 Esquina doblada"/>
          <p:cNvSpPr/>
          <p:nvPr/>
        </p:nvSpPr>
        <p:spPr>
          <a:xfrm rot="814459">
            <a:off x="3343492" y="879729"/>
            <a:ext cx="2051893" cy="2199824"/>
          </a:xfrm>
          <a:prstGeom prst="foldedCorner">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rPr>
              <a:t>Exigir el respeto de los derechos educativos sobre los hijos menores de edad</a:t>
            </a:r>
            <a:endParaRPr lang="es-AR" sz="1900" b="1" dirty="0">
              <a:solidFill>
                <a:schemeClr val="tx1"/>
              </a:solidFill>
              <a:effectLst>
                <a:outerShdw blurRad="38100" dist="38100" dir="2700000" algn="tl">
                  <a:srgbClr val="000000">
                    <a:alpha val="43137"/>
                  </a:srgbClr>
                </a:outerShdw>
              </a:effectLst>
              <a:latin typeface="Century Schoolbook" pitchFamily="18" charset="0"/>
            </a:endParaRPr>
          </a:p>
        </p:txBody>
      </p:sp>
      <p:sp>
        <p:nvSpPr>
          <p:cNvPr id="9" name="8 Esquina doblada"/>
          <p:cNvSpPr/>
          <p:nvPr/>
        </p:nvSpPr>
        <p:spPr>
          <a:xfrm rot="796421">
            <a:off x="5004361" y="883043"/>
            <a:ext cx="2051893" cy="2130403"/>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1"/>
                </a:solidFill>
                <a:latin typeface="Corbel Light" pitchFamily="34" charset="0"/>
              </a:rPr>
              <a:t>Difundir información sólida a otros padres</a:t>
            </a:r>
            <a:endParaRPr lang="es-AR" sz="28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1" name="10 Esquina doblada"/>
          <p:cNvSpPr/>
          <p:nvPr/>
        </p:nvSpPr>
        <p:spPr>
          <a:xfrm rot="20693540">
            <a:off x="667958" y="2758662"/>
            <a:ext cx="2051893" cy="2151482"/>
          </a:xfrm>
          <a:prstGeom prst="foldedCorne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000" b="1" dirty="0" smtClean="0"/>
          </a:p>
          <a:p>
            <a:pPr algn="ctr"/>
            <a:r>
              <a:rPr lang="es-AR" sz="2000" b="1" dirty="0" smtClean="0">
                <a:solidFill>
                  <a:schemeClr val="tx1"/>
                </a:solidFill>
              </a:rPr>
              <a:t>Participar </a:t>
            </a:r>
            <a:r>
              <a:rPr lang="es-AR" sz="2000" b="1" dirty="0">
                <a:solidFill>
                  <a:schemeClr val="tx1"/>
                </a:solidFill>
              </a:rPr>
              <a:t>y/o generar asociaciones civiles y ONG que fortalezcan la familia</a:t>
            </a:r>
            <a:endParaRPr lang="es-AR" sz="2000" b="1" dirty="0">
              <a:solidFill>
                <a:schemeClr val="tx1"/>
              </a:solidFill>
              <a:effectLst>
                <a:outerShdw blurRad="38100" dist="38100" dir="2700000" algn="tl">
                  <a:srgbClr val="000000">
                    <a:alpha val="43137"/>
                  </a:srgbClr>
                </a:outerShdw>
              </a:effectLst>
              <a:latin typeface="Corbel Light" pitchFamily="34" charset="0"/>
            </a:endParaRPr>
          </a:p>
        </p:txBody>
      </p:sp>
      <p:sp>
        <p:nvSpPr>
          <p:cNvPr id="12" name="11 Esquina doblada"/>
          <p:cNvSpPr/>
          <p:nvPr/>
        </p:nvSpPr>
        <p:spPr>
          <a:xfrm rot="21407213">
            <a:off x="2371295" y="2770469"/>
            <a:ext cx="2051893" cy="2224113"/>
          </a:xfrm>
          <a:prstGeom prst="foldedCorne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000" b="1" dirty="0" smtClean="0"/>
          </a:p>
          <a:p>
            <a:pPr algn="ctr"/>
            <a:r>
              <a:rPr lang="es-AR" sz="2000" b="1" dirty="0" smtClean="0">
                <a:solidFill>
                  <a:schemeClr val="tx1"/>
                </a:solidFill>
              </a:rPr>
              <a:t>Ejercer </a:t>
            </a:r>
            <a:r>
              <a:rPr lang="es-AR" sz="2000" b="1" dirty="0">
                <a:solidFill>
                  <a:schemeClr val="tx1"/>
                </a:solidFill>
              </a:rPr>
              <a:t>responsablemente el voto, teniendo en cuenta los valores y no sólo la economía</a:t>
            </a:r>
            <a:endParaRPr lang="es-AR" sz="20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13" name="12 Esquina doblada"/>
          <p:cNvSpPr/>
          <p:nvPr/>
        </p:nvSpPr>
        <p:spPr>
          <a:xfrm rot="592664">
            <a:off x="4188388" y="2825275"/>
            <a:ext cx="2051893" cy="2210716"/>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tx1"/>
                </a:solidFill>
                <a:latin typeface="Forte" pitchFamily="66" charset="0"/>
              </a:rPr>
              <a:t>Involucrarse en política para poder influir más</a:t>
            </a:r>
            <a:endParaRPr lang="es-AR" sz="2400" b="1" dirty="0">
              <a:solidFill>
                <a:schemeClr val="tx1"/>
              </a:solidFill>
              <a:effectLst>
                <a:outerShdw blurRad="38100" dist="38100" dir="2700000" algn="tl">
                  <a:srgbClr val="000000">
                    <a:alpha val="43137"/>
                  </a:srgbClr>
                </a:outerShdw>
              </a:effectLst>
              <a:latin typeface="Forte" pitchFamily="66" charset="0"/>
            </a:endParaRPr>
          </a:p>
        </p:txBody>
      </p:sp>
      <p:sp>
        <p:nvSpPr>
          <p:cNvPr id="18" name="17 Esquina doblada"/>
          <p:cNvSpPr/>
          <p:nvPr/>
        </p:nvSpPr>
        <p:spPr>
          <a:xfrm rot="592664">
            <a:off x="6752963" y="1172880"/>
            <a:ext cx="2051893" cy="2097947"/>
          </a:xfrm>
          <a:prstGeom prst="foldedCorner">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solidFill>
                  <a:schemeClr val="tx1"/>
                </a:solidFill>
              </a:rPr>
              <a:t>Capacitarse para ser agentes multiplicadores en ámbitos formales y no formales</a:t>
            </a:r>
            <a:endParaRPr lang="es-AR" sz="2000" b="1" dirty="0">
              <a:solidFill>
                <a:schemeClr val="tx1"/>
              </a:solidFill>
              <a:effectLst>
                <a:outerShdw blurRad="38100" dist="38100" dir="2700000" algn="tl">
                  <a:srgbClr val="000000">
                    <a:alpha val="43137"/>
                  </a:srgbClr>
                </a:outerShdw>
              </a:effectLst>
              <a:latin typeface="Bodoni MT" pitchFamily="18" charset="0"/>
            </a:endParaRPr>
          </a:p>
        </p:txBody>
      </p:sp>
      <p:sp>
        <p:nvSpPr>
          <p:cNvPr id="14" name="13 Esquina doblada"/>
          <p:cNvSpPr/>
          <p:nvPr/>
        </p:nvSpPr>
        <p:spPr>
          <a:xfrm rot="592664">
            <a:off x="5961248" y="2929648"/>
            <a:ext cx="2051893" cy="2097947"/>
          </a:xfrm>
          <a:prstGeom prst="foldedCorner">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200" b="1" dirty="0">
                <a:solidFill>
                  <a:schemeClr val="tx1"/>
                </a:solidFill>
                <a:latin typeface="Century Gothic" pitchFamily="34" charset="0"/>
              </a:rPr>
              <a:t>Astutos como serpientes, sencillos como palomas</a:t>
            </a:r>
            <a:endParaRPr lang="es-AR" sz="2200" b="1" dirty="0">
              <a:solidFill>
                <a:schemeClr val="tx1"/>
              </a:solidFill>
              <a:effectLst>
                <a:outerShdw blurRad="38100" dist="38100" dir="2700000" algn="tl">
                  <a:srgbClr val="000000">
                    <a:alpha val="43137"/>
                  </a:srgbClr>
                </a:outerShdw>
              </a:effectLst>
              <a:latin typeface="Century Gothic" pitchFamily="34" charset="0"/>
            </a:endParaRPr>
          </a:p>
        </p:txBody>
      </p:sp>
    </p:spTree>
    <p:extLst>
      <p:ext uri="{BB962C8B-B14F-4D97-AF65-F5344CB8AC3E}">
        <p14:creationId xmlns:p14="http://schemas.microsoft.com/office/powerpoint/2010/main" val="357492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1" grpId="0" animBg="1"/>
      <p:bldP spid="12" grpId="0" animBg="1"/>
      <p:bldP spid="13" grpId="0" animBg="1"/>
      <p:bldP spid="18"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457200" y="205979"/>
            <a:ext cx="8229600" cy="857250"/>
          </a:xfrm>
        </p:spPr>
        <p:txBody>
          <a:bodyPr>
            <a:normAutofit fontScale="90000"/>
          </a:bodyPr>
          <a:lstStyle/>
          <a:p>
            <a:r>
              <a:rPr lang="es-AR" b="1" dirty="0" smtClean="0"/>
              <a:t>8. </a:t>
            </a:r>
            <a:r>
              <a:rPr lang="es-AR" b="1" dirty="0"/>
              <a:t>¿Qué podemos hacer? </a:t>
            </a:r>
            <a:r>
              <a:rPr lang="es-AR" b="1" dirty="0" smtClean="0"/>
              <a:t>Pistas educativas</a:t>
            </a:r>
            <a:r>
              <a:rPr lang="es-AR" b="1" dirty="0"/>
              <a:t>, cívicas y espirituales</a:t>
            </a:r>
          </a:p>
        </p:txBody>
      </p:sp>
      <p:sp>
        <p:nvSpPr>
          <p:cNvPr id="4" name="3 Esquina doblada"/>
          <p:cNvSpPr/>
          <p:nvPr/>
        </p:nvSpPr>
        <p:spPr>
          <a:xfrm rot="21134758">
            <a:off x="345630" y="1044953"/>
            <a:ext cx="2051893" cy="2258223"/>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4400" b="1" dirty="0">
                <a:solidFill>
                  <a:schemeClr val="tx2">
                    <a:lumMod val="60000"/>
                    <a:lumOff val="40000"/>
                  </a:schemeClr>
                </a:solidFill>
              </a:rPr>
              <a:t>“No tengan miedo”</a:t>
            </a:r>
            <a:endParaRPr lang="es-AR" sz="4000" b="1" dirty="0">
              <a:solidFill>
                <a:schemeClr val="tx2">
                  <a:lumMod val="60000"/>
                  <a:lumOff val="40000"/>
                </a:schemeClr>
              </a:solidFill>
              <a:effectLst>
                <a:outerShdw blurRad="38100" dist="38100" dir="2700000" algn="tl">
                  <a:srgbClr val="000000">
                    <a:alpha val="43137"/>
                  </a:srgbClr>
                </a:outerShdw>
              </a:effectLst>
              <a:latin typeface="Corbel Light" pitchFamily="34" charset="0"/>
            </a:endParaRPr>
          </a:p>
        </p:txBody>
      </p:sp>
      <p:sp>
        <p:nvSpPr>
          <p:cNvPr id="8" name="7 Esquina doblada"/>
          <p:cNvSpPr/>
          <p:nvPr/>
        </p:nvSpPr>
        <p:spPr>
          <a:xfrm rot="21149648">
            <a:off x="2600414" y="1041448"/>
            <a:ext cx="2051893" cy="2199824"/>
          </a:xfrm>
          <a:prstGeom prst="foldedCorner">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accent6">
                    <a:lumMod val="50000"/>
                  </a:schemeClr>
                </a:solidFill>
              </a:rPr>
              <a:t>“Yo estoy con ustedes hasta el fin del mundo”</a:t>
            </a:r>
            <a:endParaRPr lang="es-AR" sz="2000" b="1" dirty="0">
              <a:solidFill>
                <a:schemeClr val="accent6">
                  <a:lumMod val="50000"/>
                </a:schemeClr>
              </a:solidFill>
              <a:effectLst>
                <a:outerShdw blurRad="38100" dist="38100" dir="2700000" algn="tl">
                  <a:srgbClr val="000000">
                    <a:alpha val="43137"/>
                  </a:srgbClr>
                </a:outerShdw>
              </a:effectLst>
              <a:latin typeface="Century Schoolbook" pitchFamily="18" charset="0"/>
            </a:endParaRPr>
          </a:p>
        </p:txBody>
      </p:sp>
      <p:sp>
        <p:nvSpPr>
          <p:cNvPr id="9" name="8 Esquina doblada"/>
          <p:cNvSpPr/>
          <p:nvPr/>
        </p:nvSpPr>
        <p:spPr>
          <a:xfrm rot="796421">
            <a:off x="4770563" y="1108863"/>
            <a:ext cx="2051893" cy="2130403"/>
          </a:xfrm>
          <a:prstGeom prst="foldedCorner">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accent6">
                    <a:lumMod val="50000"/>
                  </a:schemeClr>
                </a:solidFill>
                <a:latin typeface="Candara Light" pitchFamily="34" charset="0"/>
              </a:rPr>
              <a:t>“Todo lo puedo en Cristo que me fortalece”</a:t>
            </a:r>
            <a:endParaRPr lang="es-AR" sz="2400" b="1" dirty="0">
              <a:solidFill>
                <a:schemeClr val="accent6">
                  <a:lumMod val="50000"/>
                </a:schemeClr>
              </a:solidFill>
              <a:effectLst>
                <a:outerShdw blurRad="38100" dist="38100" dir="2700000" algn="tl">
                  <a:srgbClr val="000000">
                    <a:alpha val="43137"/>
                  </a:srgbClr>
                </a:outerShdw>
              </a:effectLst>
              <a:latin typeface="Candara Light" pitchFamily="34" charset="0"/>
            </a:endParaRPr>
          </a:p>
        </p:txBody>
      </p:sp>
      <p:sp>
        <p:nvSpPr>
          <p:cNvPr id="10" name="9 Esquina doblada"/>
          <p:cNvSpPr/>
          <p:nvPr/>
        </p:nvSpPr>
        <p:spPr>
          <a:xfrm rot="21134758">
            <a:off x="6931544" y="1260082"/>
            <a:ext cx="2051893" cy="2172055"/>
          </a:xfrm>
          <a:prstGeom prst="foldedCorner">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2">
                    <a:lumMod val="75000"/>
                  </a:schemeClr>
                </a:solidFill>
              </a:rPr>
              <a:t>Con las armas espirituales</a:t>
            </a:r>
            <a:endParaRPr lang="es-AR" sz="2800" b="1" dirty="0">
              <a:solidFill>
                <a:schemeClr val="tx2">
                  <a:lumMod val="75000"/>
                </a:schemeClr>
              </a:solidFill>
              <a:effectLst>
                <a:outerShdw blurRad="38100" dist="38100" dir="2700000" algn="tl">
                  <a:srgbClr val="000000">
                    <a:alpha val="43137"/>
                  </a:srgbClr>
                </a:outerShdw>
              </a:effectLst>
              <a:latin typeface="Corbel Light" pitchFamily="34" charset="0"/>
            </a:endParaRPr>
          </a:p>
        </p:txBody>
      </p:sp>
      <p:sp>
        <p:nvSpPr>
          <p:cNvPr id="11" name="10 Esquina doblada"/>
          <p:cNvSpPr/>
          <p:nvPr/>
        </p:nvSpPr>
        <p:spPr>
          <a:xfrm rot="20691222">
            <a:off x="1574703" y="2876511"/>
            <a:ext cx="2051893" cy="2151482"/>
          </a:xfrm>
          <a:prstGeom prst="foldedCorne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2">
                    <a:lumMod val="75000"/>
                  </a:schemeClr>
                </a:solidFill>
              </a:rPr>
              <a:t>Familia, iglesia doméstica</a:t>
            </a:r>
            <a:endParaRPr lang="es-AR" sz="2600" b="1" dirty="0">
              <a:solidFill>
                <a:schemeClr val="tx2">
                  <a:lumMod val="75000"/>
                </a:schemeClr>
              </a:solidFill>
              <a:effectLst>
                <a:outerShdw blurRad="38100" dist="38100" dir="2700000" algn="tl">
                  <a:srgbClr val="000000">
                    <a:alpha val="43137"/>
                  </a:srgbClr>
                </a:outerShdw>
              </a:effectLst>
              <a:latin typeface="Corbel Light" pitchFamily="34" charset="0"/>
            </a:endParaRPr>
          </a:p>
        </p:txBody>
      </p:sp>
      <p:sp>
        <p:nvSpPr>
          <p:cNvPr id="12" name="11 Esquina doblada"/>
          <p:cNvSpPr/>
          <p:nvPr/>
        </p:nvSpPr>
        <p:spPr>
          <a:xfrm rot="592664">
            <a:off x="3761249" y="2722346"/>
            <a:ext cx="2051893" cy="2224113"/>
          </a:xfrm>
          <a:prstGeom prst="foldedCorne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a:solidFill>
                  <a:schemeClr val="tx2">
                    <a:lumMod val="75000"/>
                  </a:schemeClr>
                </a:solidFill>
              </a:rPr>
              <a:t>Compartir la vocación con otras familias</a:t>
            </a:r>
            <a:endParaRPr lang="es-AR" sz="2400" b="1" dirty="0">
              <a:solidFill>
                <a:schemeClr val="tx2">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14" name="13 Esquina doblada"/>
          <p:cNvSpPr/>
          <p:nvPr/>
        </p:nvSpPr>
        <p:spPr>
          <a:xfrm rot="592664">
            <a:off x="5961248" y="2929648"/>
            <a:ext cx="2051893" cy="2097947"/>
          </a:xfrm>
          <a:prstGeom prst="foldedCorner">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2">
                    <a:lumMod val="75000"/>
                  </a:schemeClr>
                </a:solidFill>
              </a:rPr>
              <a:t>De la mano de Jesús, María y José</a:t>
            </a:r>
            <a:endParaRPr lang="es-AR" sz="2800" b="1" dirty="0">
              <a:solidFill>
                <a:schemeClr val="tx2">
                  <a:lumMod val="75000"/>
                </a:schemeClr>
              </a:solidFill>
              <a:effectLst>
                <a:outerShdw blurRad="38100" dist="38100" dir="2700000" algn="tl">
                  <a:srgbClr val="000000">
                    <a:alpha val="43137"/>
                  </a:srgbClr>
                </a:outerShdw>
              </a:effectLst>
              <a:latin typeface="Bodoni MT" pitchFamily="18" charset="0"/>
            </a:endParaRPr>
          </a:p>
        </p:txBody>
      </p:sp>
    </p:spTree>
    <p:extLst>
      <p:ext uri="{BB962C8B-B14F-4D97-AF65-F5344CB8AC3E}">
        <p14:creationId xmlns:p14="http://schemas.microsoft.com/office/powerpoint/2010/main" val="51507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755576" y="1419622"/>
            <a:ext cx="8229600" cy="3384376"/>
          </a:xfrm>
        </p:spPr>
        <p:txBody>
          <a:bodyPr>
            <a:normAutofit/>
          </a:bodyPr>
          <a:lstStyle/>
          <a:p>
            <a:pPr marL="0" indent="0" algn="ctr">
              <a:buNone/>
            </a:pPr>
            <a:r>
              <a:rPr lang="es-AR" sz="4000" b="1" dirty="0" smtClean="0"/>
              <a:t>      Padre Leandro </a:t>
            </a:r>
            <a:r>
              <a:rPr lang="es-AR" sz="4000" b="1" dirty="0" err="1" smtClean="0"/>
              <a:t>Bonnin</a:t>
            </a:r>
            <a:endParaRPr lang="es-AR" sz="4000" b="1" dirty="0" smtClean="0"/>
          </a:p>
          <a:p>
            <a:pPr marL="0" indent="0" algn="ctr">
              <a:buNone/>
            </a:pPr>
            <a:endParaRPr lang="es-AR" sz="2400" dirty="0"/>
          </a:p>
          <a:p>
            <a:pPr marL="0" indent="0">
              <a:buNone/>
            </a:pPr>
            <a:r>
              <a:rPr lang="es-AR" sz="4000" b="1" dirty="0" smtClean="0"/>
              <a:t>                  343 4721962    </a:t>
            </a:r>
          </a:p>
          <a:p>
            <a:pPr marL="0" indent="0" algn="ctr">
              <a:buNone/>
            </a:pPr>
            <a:endParaRPr lang="es-AR" dirty="0"/>
          </a:p>
          <a:p>
            <a:pPr marL="0" indent="0" algn="ctr">
              <a:buNone/>
            </a:pPr>
            <a:r>
              <a:rPr lang="es-AR" sz="3600" b="1" dirty="0" smtClean="0"/>
              <a:t>                         </a:t>
            </a:r>
            <a:r>
              <a:rPr lang="es-AR" sz="3600" b="1" dirty="0" err="1" smtClean="0"/>
              <a:t>padreleandro</a:t>
            </a:r>
            <a:endParaRPr lang="es-AR" b="1" dirty="0"/>
          </a:p>
        </p:txBody>
      </p:sp>
      <p:pic>
        <p:nvPicPr>
          <p:cNvPr id="5" name="Picture 2" descr="C:\Users\Bangho\Documents\2019\Diplomatura ESI\Módulo 4\Dinámicas Gabriela Mango\facebook_logo_portad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968" t="12075" r="23333" b="11281"/>
          <a:stretch/>
        </p:blipFill>
        <p:spPr bwMode="auto">
          <a:xfrm>
            <a:off x="981944" y="1347614"/>
            <a:ext cx="1300944" cy="1324455"/>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3" descr="C:\Users\Bangho\Documents\2019\Diplomatura ESI\Módulo 4\Dinámicas Gabriela Mango\logo_youtube.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9523" t="28888" r="9841" b="35556"/>
          <a:stretch/>
        </p:blipFill>
        <p:spPr bwMode="auto">
          <a:xfrm>
            <a:off x="981945" y="3723878"/>
            <a:ext cx="3240360" cy="937312"/>
          </a:xfrm>
          <a:prstGeom prst="rect">
            <a:avLst/>
          </a:prstGeom>
          <a:noFill/>
          <a:extLst>
            <a:ext uri="{909E8E84-426E-40DD-AFC4-6F175D3DCCD1}">
              <a14:hiddenFill xmlns:a14="http://schemas.microsoft.com/office/drawing/2010/main">
                <a:solidFill>
                  <a:srgbClr val="FFFFFF"/>
                </a:solidFill>
              </a14:hiddenFill>
            </a:ext>
          </a:extLst>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5310" y="2427734"/>
            <a:ext cx="1152128" cy="1152128"/>
          </a:xfrm>
          <a:prstGeom prst="rect">
            <a:avLst/>
          </a:prstGeom>
        </p:spPr>
      </p:pic>
      <p:sp>
        <p:nvSpPr>
          <p:cNvPr id="8" name="1 Título"/>
          <p:cNvSpPr txBox="1">
            <a:spLocks/>
          </p:cNvSpPr>
          <p:nvPr/>
        </p:nvSpPr>
        <p:spPr>
          <a:xfrm>
            <a:off x="323528" y="-236562"/>
            <a:ext cx="8496944" cy="17110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9600" dirty="0" smtClean="0">
                <a:latin typeface="Forte" pitchFamily="66" charset="0"/>
              </a:rPr>
              <a:t>Gracias</a:t>
            </a:r>
            <a:endParaRPr lang="es-AR" sz="19900" dirty="0">
              <a:latin typeface="Forte" pitchFamily="66" charset="0"/>
            </a:endParaRPr>
          </a:p>
        </p:txBody>
      </p:sp>
    </p:spTree>
    <p:extLst>
      <p:ext uri="{BB962C8B-B14F-4D97-AF65-F5344CB8AC3E}">
        <p14:creationId xmlns:p14="http://schemas.microsoft.com/office/powerpoint/2010/main" val="120374257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4024</TotalTime>
  <Words>1364</Words>
  <Application>Microsoft Office PowerPoint</Application>
  <PresentationFormat>Presentación en pantalla (16:9)</PresentationFormat>
  <Paragraphs>156</Paragraphs>
  <Slides>30</Slides>
  <Notes>2</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Tema de Office</vt:lpstr>
      <vt:lpstr>5</vt:lpstr>
      <vt:lpstr>Presentación de PowerPoint</vt:lpstr>
      <vt:lpstr>Presentación de PowerPoint</vt:lpstr>
      <vt:lpstr>Presentación de PowerPoint</vt:lpstr>
      <vt:lpstr>Presentación de PowerPoint</vt:lpstr>
      <vt:lpstr>La Ideología de género en sus manifestaciones…</vt:lpstr>
      <vt:lpstr>Presentación de PowerPoint</vt:lpstr>
      <vt:lpstr>2. Origen de la teoría de género y nuevo orden mundial</vt:lpstr>
      <vt:lpstr>Presentación de PowerPoint</vt:lpstr>
      <vt:lpstr>5 El amor se regocija con la verdad: porqué no es aceptable la teoría de género.</vt:lpstr>
      <vt:lpstr>5 El amor se regocija con la verdad: porqué no es aceptable la teoría de género.</vt:lpstr>
      <vt:lpstr>5 El amor se regocija con la verdad: porqué no es aceptable la teoría de género.</vt:lpstr>
      <vt:lpstr>5 El amor se regocija con la verdad: porqué no es aceptable la teoría de género.</vt:lpstr>
      <vt:lpstr>5 El amor se regocija con la verdad: porqué no es aceptable la teoría de género.</vt:lpstr>
      <vt:lpstr>5 El amor se regocija con la verdad: porqué no es aceptable la teoría de género.</vt:lpstr>
      <vt:lpstr>5 El amor se regocija con la verdad: porqué no es aceptable la teoría de género.</vt:lpstr>
      <vt:lpstr>6. La antropología bíblica y su actualidad</vt:lpstr>
      <vt:lpstr>6. La antropología bíblica y su actualidad</vt:lpstr>
      <vt:lpstr>6. La antropología bíblica y su actualidad</vt:lpstr>
      <vt:lpstr>6. La antropología bíblica y su actualidad</vt:lpstr>
      <vt:lpstr>Presentación de PowerPoint</vt:lpstr>
      <vt:lpstr>8. ¿Qué podemos hacer? Pistas educativas, cívicas y espirituales</vt:lpstr>
      <vt:lpstr>8. ¿Qué podemos hacer? Pistas educativas, cívicas y espirituales</vt:lpstr>
      <vt:lpstr>«No tengan miedo»</vt:lpstr>
      <vt:lpstr>«No tengan miedo»</vt:lpstr>
      <vt:lpstr>8. ¿Qué podemos hacer? Pistas educativas, cívicas y espirituales</vt:lpstr>
      <vt:lpstr>8. ¿Qué podemos hacer? Pistas educativas, cívicas y espirituales</vt:lpstr>
      <vt:lpstr>8. ¿Qué podemos hacer? Pistas educativas, cívicas y espirituales</vt:lpstr>
      <vt:lpstr>8. ¿Qué podemos hacer? Pistas educativas, cívicas y espirituales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Bangho</dc:creator>
  <cp:lastModifiedBy>Bangho</cp:lastModifiedBy>
  <cp:revision>76</cp:revision>
  <dcterms:created xsi:type="dcterms:W3CDTF">2019-11-12T12:05:25Z</dcterms:created>
  <dcterms:modified xsi:type="dcterms:W3CDTF">2020-02-23T18:57:18Z</dcterms:modified>
</cp:coreProperties>
</file>